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1"/>
  </p:notesMasterIdLst>
  <p:handoutMasterIdLst>
    <p:handoutMasterId r:id="rId12"/>
  </p:handoutMasterIdLst>
  <p:sldIdLst>
    <p:sldId id="388" r:id="rId5"/>
    <p:sldId id="402" r:id="rId6"/>
    <p:sldId id="404" r:id="rId7"/>
    <p:sldId id="385" r:id="rId8"/>
    <p:sldId id="403" r:id="rId9"/>
    <p:sldId id="39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6782" autoAdjust="0"/>
  </p:normalViewPr>
  <p:slideViewPr>
    <p:cSldViewPr snapToGrid="0">
      <p:cViewPr varScale="1">
        <p:scale>
          <a:sx n="60" d="100"/>
          <a:sy n="60" d="100"/>
        </p:scale>
        <p:origin x="1530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2820-9484-3555-2CA3-137BD628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EEF77C-40C8-04BF-5F67-8E89A3F1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AFDF-EF9B-47F7-9A97-3466EC935720}" type="datetimeFigureOut">
              <a:rPr lang="en-CA" smtClean="0"/>
              <a:t>2025-06-01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72BA5-3BEE-38C8-AE71-91FB7453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5B345-A93B-F287-75AA-7AF4E9F54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86FF3-5AD6-49FE-806B-753A5D9405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34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  <p:sldLayoutId id="214748373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Module  -  Zapier Advanced</a:t>
            </a:r>
          </a:p>
          <a:p>
            <a:endParaRPr lang="en-CA" dirty="0"/>
          </a:p>
        </p:txBody>
      </p:sp>
      <p:pic>
        <p:nvPicPr>
          <p:cNvPr id="9" name="Picture Placeholder 8" descr="A robot holding a tablet&#10;&#10;AI-generated content may be incorrect.">
            <a:extLst>
              <a:ext uri="{FF2B5EF4-FFF2-40B4-BE49-F238E27FC236}">
                <a16:creationId xmlns:a16="http://schemas.microsoft.com/office/drawing/2014/main" id="{5BD3EC73-EDEF-FBEB-04AC-B2ED571E23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3CFC-38A2-44A3-C08D-673100CE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936" y="523057"/>
            <a:ext cx="3839806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Integration</a:t>
            </a:r>
            <a:br>
              <a:rPr lang="en-CA" dirty="0"/>
            </a:br>
            <a:r>
              <a:rPr lang="en-CA" dirty="0"/>
              <a:t>Overview</a:t>
            </a:r>
            <a:br>
              <a:rPr lang="en-CA" dirty="0"/>
            </a:br>
            <a:endParaRPr lang="en-CA" dirty="0"/>
          </a:p>
        </p:txBody>
      </p:sp>
      <p:pic>
        <p:nvPicPr>
          <p:cNvPr id="5" name="Graphic 4" descr="Bank with solid fill">
            <a:extLst>
              <a:ext uri="{FF2B5EF4-FFF2-40B4-BE49-F238E27FC236}">
                <a16:creationId xmlns:a16="http://schemas.microsoft.com/office/drawing/2014/main" id="{86868AFA-4AD8-C527-2CE5-69434F870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312" y="3274089"/>
            <a:ext cx="914400" cy="91440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0F9E389-4181-AF91-CB32-40C6F8911831}"/>
              </a:ext>
            </a:extLst>
          </p:cNvPr>
          <p:cNvCxnSpPr>
            <a:cxnSpLocks/>
            <a:endCxn id="8" idx="3"/>
          </p:cNvCxnSpPr>
          <p:nvPr/>
        </p:nvCxnSpPr>
        <p:spPr>
          <a:xfrm flipH="1" flipV="1">
            <a:off x="2871039" y="3834482"/>
            <a:ext cx="387128" cy="2755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776561D-EFAE-C96A-31BB-2523BADFE8B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600958" y="3834482"/>
            <a:ext cx="500499" cy="1183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503FFF8-CA59-AC06-6A0F-1A6D132DD41F}"/>
              </a:ext>
            </a:extLst>
          </p:cNvPr>
          <p:cNvCxnSpPr>
            <a:cxnSpLocks/>
          </p:cNvCxnSpPr>
          <p:nvPr/>
        </p:nvCxnSpPr>
        <p:spPr>
          <a:xfrm flipH="1">
            <a:off x="4082183" y="1784906"/>
            <a:ext cx="1531466" cy="100409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F73E916-7CAD-042E-9EFB-AABF4DB82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457" y="3480474"/>
            <a:ext cx="769582" cy="70801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5AA57E-4BE6-EE5A-27C6-8186B038303C}"/>
              </a:ext>
            </a:extLst>
          </p:cNvPr>
          <p:cNvCxnSpPr>
            <a:cxnSpLocks/>
          </p:cNvCxnSpPr>
          <p:nvPr/>
        </p:nvCxnSpPr>
        <p:spPr>
          <a:xfrm flipH="1">
            <a:off x="4841946" y="3796908"/>
            <a:ext cx="500499" cy="1183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122EAF1-92BA-C702-3D9F-7D08C861B600}"/>
              </a:ext>
            </a:extLst>
          </p:cNvPr>
          <p:cNvSpPr txBox="1"/>
          <p:nvPr/>
        </p:nvSpPr>
        <p:spPr>
          <a:xfrm>
            <a:off x="8096864" y="2469815"/>
            <a:ext cx="774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Forms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8C083C7-9E7A-B9D1-3FB9-4B6466CA9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474" y="1386351"/>
            <a:ext cx="808660" cy="62895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052C1C2-2CC4-F3AE-8D18-E56DB1760BFF}"/>
              </a:ext>
            </a:extLst>
          </p:cNvPr>
          <p:cNvSpPr txBox="1"/>
          <p:nvPr/>
        </p:nvSpPr>
        <p:spPr>
          <a:xfrm>
            <a:off x="10336092" y="2100483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Gmail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A9B341-3CAC-C7EC-5F58-C5A07FE48538}"/>
              </a:ext>
            </a:extLst>
          </p:cNvPr>
          <p:cNvCxnSpPr>
            <a:cxnSpLocks/>
          </p:cNvCxnSpPr>
          <p:nvPr/>
        </p:nvCxnSpPr>
        <p:spPr>
          <a:xfrm>
            <a:off x="6391442" y="2902171"/>
            <a:ext cx="0" cy="47838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5A5C0B1-9293-307C-EA4C-82430F837042}"/>
              </a:ext>
            </a:extLst>
          </p:cNvPr>
          <p:cNvCxnSpPr>
            <a:cxnSpLocks/>
          </p:cNvCxnSpPr>
          <p:nvPr/>
        </p:nvCxnSpPr>
        <p:spPr>
          <a:xfrm>
            <a:off x="7072928" y="4262178"/>
            <a:ext cx="0" cy="55427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3BD92D2-EF15-C3F4-EF62-C42118BCB175}"/>
              </a:ext>
            </a:extLst>
          </p:cNvPr>
          <p:cNvCxnSpPr>
            <a:cxnSpLocks/>
          </p:cNvCxnSpPr>
          <p:nvPr/>
        </p:nvCxnSpPr>
        <p:spPr>
          <a:xfrm>
            <a:off x="5907469" y="4262178"/>
            <a:ext cx="0" cy="55427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DCD0841E-1CAB-4625-D5EA-06199548C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677" y="4860870"/>
            <a:ext cx="634503" cy="84140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F7AE161-8881-B633-5375-1077903B55D1}"/>
              </a:ext>
            </a:extLst>
          </p:cNvPr>
          <p:cNvSpPr txBox="1"/>
          <p:nvPr/>
        </p:nvSpPr>
        <p:spPr>
          <a:xfrm>
            <a:off x="6638353" y="5690111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Google</a:t>
            </a:r>
          </a:p>
          <a:p>
            <a:pPr algn="ctr"/>
            <a:r>
              <a:rPr lang="en-CA" dirty="0"/>
              <a:t>Sheets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0B79875-716C-2773-09BD-DF5B55388AC9}"/>
              </a:ext>
            </a:extLst>
          </p:cNvPr>
          <p:cNvCxnSpPr>
            <a:cxnSpLocks/>
          </p:cNvCxnSpPr>
          <p:nvPr/>
        </p:nvCxnSpPr>
        <p:spPr>
          <a:xfrm flipH="1">
            <a:off x="7725279" y="2839147"/>
            <a:ext cx="624705" cy="89473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A61D5EBE-5902-5C3F-5D81-0D2F3C277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317" y="2954991"/>
            <a:ext cx="1466850" cy="22479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2146777-E1A1-038D-9BC6-640FADA86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4872" y="3429000"/>
            <a:ext cx="2212424" cy="75948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E5A42D6-7764-0AD7-1623-7D96E3070D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2228" y="1029388"/>
            <a:ext cx="1371600" cy="1771650"/>
          </a:xfrm>
          <a:prstGeom prst="rect">
            <a:avLst/>
          </a:prstGeom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6C31FC1-D697-CAEE-04B7-79AB90F47CC3}"/>
              </a:ext>
            </a:extLst>
          </p:cNvPr>
          <p:cNvCxnSpPr>
            <a:cxnSpLocks/>
          </p:cNvCxnSpPr>
          <p:nvPr/>
        </p:nvCxnSpPr>
        <p:spPr>
          <a:xfrm flipH="1">
            <a:off x="7353694" y="2654481"/>
            <a:ext cx="743170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BE8C3E7-F0EB-52D6-9C9C-749265C29405}"/>
              </a:ext>
            </a:extLst>
          </p:cNvPr>
          <p:cNvCxnSpPr>
            <a:cxnSpLocks/>
          </p:cNvCxnSpPr>
          <p:nvPr/>
        </p:nvCxnSpPr>
        <p:spPr>
          <a:xfrm flipH="1">
            <a:off x="7788020" y="2469815"/>
            <a:ext cx="2353661" cy="160912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6F1F6B-F773-9727-A8E9-C74E07939DCA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7193828" y="1915213"/>
            <a:ext cx="2947853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CFF9C536-9617-1B14-514F-4D865DC72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0918" y="4857549"/>
            <a:ext cx="769856" cy="8685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DBD10F-FAA8-B60D-2FEA-8066E9676A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2445" y="5828612"/>
            <a:ext cx="1061827" cy="36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5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31100"/>
            <a:ext cx="11091600" cy="1332000"/>
          </a:xfrm>
        </p:spPr>
        <p:txBody>
          <a:bodyPr/>
          <a:lstStyle/>
          <a:p>
            <a:r>
              <a:rPr lang="en-CA" dirty="0"/>
              <a:t>What You Have is a Complete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7" y="1242080"/>
            <a:ext cx="11349600" cy="397962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Business set up on WordPress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Developed Product with n8n</a:t>
            </a:r>
          </a:p>
          <a:p>
            <a:pPr lvl="1">
              <a:lnSpc>
                <a:spcPct val="115000"/>
              </a:lnSpc>
            </a:pP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Agent– Free Trial </a:t>
            </a:r>
          </a:p>
          <a:p>
            <a:pPr lvl="1">
              <a:lnSpc>
                <a:spcPct val="115000"/>
              </a:lnSpc>
            </a:pP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 -  Subscription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Monitor Sales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Debug the Products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Testing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Video campaign for marketing purposes</a:t>
            </a:r>
          </a:p>
          <a:p>
            <a:pPr>
              <a:lnSpc>
                <a:spcPct val="115000"/>
              </a:lnSpc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Note: The workflows can easily be duplicated to create new products in n8n</a:t>
            </a:r>
          </a:p>
        </p:txBody>
      </p:sp>
      <p:pic>
        <p:nvPicPr>
          <p:cNvPr id="5" name="Picture 4" descr="A computer monitor on a table&#10;&#10;AI-generated content may be incorrect.">
            <a:extLst>
              <a:ext uri="{FF2B5EF4-FFF2-40B4-BE49-F238E27FC236}">
                <a16:creationId xmlns:a16="http://schemas.microsoft.com/office/drawing/2014/main" id="{6794F59B-725A-2573-5D14-ECD960865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10" y="1663100"/>
            <a:ext cx="5113327" cy="329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61"/>
    </mc:Choice>
    <mc:Fallback xmlns="">
      <p:transition spd="slow" advTm="1566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0D87-FBC6-1CD7-B773-CBCDE41C7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Feedback Poll</a:t>
            </a:r>
          </a:p>
        </p:txBody>
      </p:sp>
      <p:pic>
        <p:nvPicPr>
          <p:cNvPr id="8" name="Content Placeholder 7" descr="A robot in a room with monitors and screens&#10;&#10;AI-generated content may be incorrect.">
            <a:extLst>
              <a:ext uri="{FF2B5EF4-FFF2-40B4-BE49-F238E27FC236}">
                <a16:creationId xmlns:a16="http://schemas.microsoft.com/office/drawing/2014/main" id="{558491E6-85D4-4B6F-E1DA-76A09F6E8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1987" y="1530015"/>
            <a:ext cx="8408026" cy="4716698"/>
          </a:xfrm>
        </p:spPr>
      </p:pic>
    </p:spTree>
    <p:extLst>
      <p:ext uri="{BB962C8B-B14F-4D97-AF65-F5344CB8AC3E}">
        <p14:creationId xmlns:p14="http://schemas.microsoft.com/office/powerpoint/2010/main" val="193969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schemas.microsoft.com/office/infopath/2007/PartnerControls"/>
    <ds:schemaRef ds:uri="http://purl.org/dc/terms/"/>
    <ds:schemaRef ds:uri="16c05727-aa75-4e4a-9b5f-8a80a1165891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3936</TotalTime>
  <Words>167</Words>
  <Application>Microsoft Office PowerPoint</Application>
  <PresentationFormat>Widescreen</PresentationFormat>
  <Paragraphs>48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Gill Sans MT</vt:lpstr>
      <vt:lpstr>Walbaum Display</vt:lpstr>
      <vt:lpstr>3DFloatVTI</vt:lpstr>
      <vt:lpstr>Master n8n and WordPress Integration</vt:lpstr>
      <vt:lpstr>Course Content</vt:lpstr>
      <vt:lpstr>Integration Overview </vt:lpstr>
      <vt:lpstr>What You Have is a Complete Framework</vt:lpstr>
      <vt:lpstr>Feedback Poll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6 - Overview and Conclusion</dc:title>
  <dc:creator>Yvon Parizeau</dc:creator>
  <cp:lastModifiedBy>Yvon Parizeau</cp:lastModifiedBy>
  <cp:revision>86</cp:revision>
  <dcterms:created xsi:type="dcterms:W3CDTF">2024-01-02T13:43:37Z</dcterms:created>
  <dcterms:modified xsi:type="dcterms:W3CDTF">2025-06-01T22:43:51Z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