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14"/>
  </p:notesMasterIdLst>
  <p:handoutMasterIdLst>
    <p:handoutMasterId r:id="rId15"/>
  </p:handoutMasterIdLst>
  <p:sldIdLst>
    <p:sldId id="388" r:id="rId5"/>
    <p:sldId id="402" r:id="rId6"/>
    <p:sldId id="385" r:id="rId7"/>
    <p:sldId id="413" r:id="rId8"/>
    <p:sldId id="445" r:id="rId9"/>
    <p:sldId id="446" r:id="rId10"/>
    <p:sldId id="447" r:id="rId11"/>
    <p:sldId id="424" r:id="rId12"/>
    <p:sldId id="39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80651" autoAdjust="0"/>
  </p:normalViewPr>
  <p:slideViewPr>
    <p:cSldViewPr snapToGrid="0">
      <p:cViewPr varScale="1">
        <p:scale>
          <a:sx n="56" d="100"/>
          <a:sy n="56" d="100"/>
        </p:scale>
        <p:origin x="642" y="72"/>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6/1/2025</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6/1/2025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7CCE34D-CFF1-4FFE-815B-D050E7ED2DFD}" type="slidenum">
              <a:rPr lang="en-US" smtClean="0"/>
              <a:t>2</a:t>
            </a:fld>
            <a:endParaRPr lang="en-US"/>
          </a:p>
        </p:txBody>
      </p:sp>
    </p:spTree>
    <p:extLst>
      <p:ext uri="{BB962C8B-B14F-4D97-AF65-F5344CB8AC3E}">
        <p14:creationId xmlns:p14="http://schemas.microsoft.com/office/powerpoint/2010/main" val="1079791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7CCE34D-CFF1-4FFE-815B-D050E7ED2DFD}" type="slidenum">
              <a:rPr lang="en-US" smtClean="0"/>
              <a:t>3</a:t>
            </a:fld>
            <a:endParaRPr lang="en-US"/>
          </a:p>
        </p:txBody>
      </p:sp>
    </p:spTree>
    <p:extLst>
      <p:ext uri="{BB962C8B-B14F-4D97-AF65-F5344CB8AC3E}">
        <p14:creationId xmlns:p14="http://schemas.microsoft.com/office/powerpoint/2010/main" val="2653256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Here is the code for the first Code node:</a:t>
            </a:r>
          </a:p>
          <a:p>
            <a:endParaRPr lang="en-CA" dirty="0"/>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Get the first input item</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const input =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input.first</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json</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Try to safely extract the data</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const email = $('Awaiting input from the form').first().</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json.Email</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||$('Google Sheets').first().</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json.email</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DEBUG: Log input keys to help troubleshoot</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console.log("Incoming keys:",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Object.keys</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(input));</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These are the keys we expect in a matched Google Sheet row</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const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expectedKeys</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 [ 'Email', ]; // &lt;-- Make sure these match exactly</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Check if any of these keys are present in the incoming input</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const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rowFound</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expectedKeys.some</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(key =&gt;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Object.prototype.hasOwnProperty.call</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(input, key));</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const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cityOf</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=$('Awaiting input from the form').first().</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json.City</a:t>
            </a:r>
            <a:endParaRPr lang="en-CA" sz="1800" kern="100" dirty="0">
              <a:effectLst/>
              <a:latin typeface="Aptos" panose="020B0004020202020204" pitchFamily="34" charset="0"/>
              <a:ea typeface="DengXian" panose="02010600030101010101" pitchFamily="2" charset="-122"/>
              <a:cs typeface="Times New Roman" panose="02020603050405020304" pitchFamily="18" charset="0"/>
            </a:endParaRP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const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returnMessage</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=$('OpenAI').first().</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json.message.content</a:t>
            </a:r>
            <a:endParaRPr lang="en-CA" sz="1800" kern="100" dirty="0">
              <a:effectLst/>
              <a:latin typeface="Aptos" panose="020B0004020202020204" pitchFamily="34" charset="0"/>
              <a:ea typeface="DengXian" panose="02010600030101010101" pitchFamily="2" charset="-122"/>
              <a:cs typeface="Times New Roman" panose="02020603050405020304" pitchFamily="18" charset="0"/>
            </a:endParaRP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Return output</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return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json</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email,</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cityOf</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returnMessage</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rowFound</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a:t>
            </a:r>
          </a:p>
          <a:p>
            <a:pPr>
              <a:lnSpc>
                <a:spcPct val="115000"/>
              </a:lnSpc>
              <a:spcAft>
                <a:spcPts val="800"/>
              </a:spcAft>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rowData</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rowFound</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 input : {}</a:t>
            </a:r>
          </a:p>
          <a:p>
            <a:pPr>
              <a:lnSpc>
                <a:spcPct val="115000"/>
              </a:lnSpc>
              <a:spcAft>
                <a:spcPts val="800"/>
              </a:spcAft>
            </a:pPr>
            <a:endParaRPr lang="en-CA" sz="1800" kern="100" dirty="0">
              <a:effectLst/>
              <a:latin typeface="Aptos" panose="020B0004020202020204" pitchFamily="34" charset="0"/>
              <a:ea typeface="DengXian" panose="02010600030101010101" pitchFamily="2" charset="-122"/>
              <a:cs typeface="Times New Roman" panose="02020603050405020304" pitchFamily="18" charset="0"/>
            </a:endParaRPr>
          </a:p>
          <a:p>
            <a:pPr>
              <a:lnSpc>
                <a:spcPct val="115000"/>
              </a:lnSpc>
              <a:spcAft>
                <a:spcPts val="800"/>
              </a:spcAft>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Here is the code for the second Code node:</a:t>
            </a:r>
          </a:p>
          <a:p>
            <a:pPr>
              <a:lnSpc>
                <a:spcPct val="115000"/>
              </a:lnSpc>
              <a:spcAft>
                <a:spcPts val="800"/>
              </a:spcAft>
            </a:pPr>
            <a:endParaRPr lang="en-CA" sz="1800" kern="100" dirty="0">
              <a:effectLst/>
              <a:latin typeface="Aptos" panose="020B0004020202020204" pitchFamily="34" charset="0"/>
              <a:ea typeface="DengXian" panose="02010600030101010101" pitchFamily="2" charset="-122"/>
              <a:cs typeface="Times New Roman" panose="02020603050405020304" pitchFamily="18" charset="0"/>
            </a:endParaRP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const rows = $items("Google Sheets"); // Replace with the exact name of your Google Sheets node</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if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rows.length</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 0 || !rows[0].</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json</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Object.keys</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(rows[0].</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json</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).length === 0)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return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json</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found: false,</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message: "No row found.",</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else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return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json</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found: true,</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message: "Row found.",</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data: rows[0].</a:t>
            </a:r>
            <a:r>
              <a:rPr lang="en-CA" sz="1800" kern="100" dirty="0" err="1">
                <a:effectLst/>
                <a:latin typeface="Aptos" panose="020B0004020202020204" pitchFamily="34" charset="0"/>
                <a:ea typeface="DengXian" panose="02010600030101010101" pitchFamily="2" charset="-122"/>
                <a:cs typeface="Times New Roman" panose="02020603050405020304" pitchFamily="18" charset="0"/>
              </a:rPr>
              <a:t>json</a:t>
            </a: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a:lnSpc>
                <a:spcPct val="115000"/>
              </a:lnSpc>
              <a:spcAft>
                <a:spcPts val="800"/>
              </a:spcAft>
              <a:buNone/>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a:lnSpc>
                <a:spcPct val="115000"/>
              </a:lnSpc>
              <a:spcAft>
                <a:spcPts val="800"/>
              </a:spcAft>
            </a:pPr>
            <a:r>
              <a:rPr lang="en-CA"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a:lnSpc>
                <a:spcPct val="115000"/>
              </a:lnSpc>
              <a:spcAft>
                <a:spcPts val="800"/>
              </a:spcAft>
            </a:pPr>
            <a:endParaRPr lang="en-CA" sz="1800" kern="100" dirty="0">
              <a:effectLst/>
              <a:latin typeface="Aptos" panose="020B0004020202020204" pitchFamily="34" charset="0"/>
              <a:ea typeface="DengXian" panose="02010600030101010101" pitchFamily="2" charset="-122"/>
              <a:cs typeface="Times New Roman" panose="02020603050405020304" pitchFamily="18" charset="0"/>
            </a:endParaRPr>
          </a:p>
          <a:p>
            <a:endParaRPr lang="en-CA" dirty="0"/>
          </a:p>
        </p:txBody>
      </p:sp>
      <p:sp>
        <p:nvSpPr>
          <p:cNvPr id="4" name="Slide Number Placeholder 3"/>
          <p:cNvSpPr>
            <a:spLocks noGrp="1"/>
          </p:cNvSpPr>
          <p:nvPr>
            <p:ph type="sldNum" sz="quarter" idx="5"/>
          </p:nvPr>
        </p:nvSpPr>
        <p:spPr/>
        <p:txBody>
          <a:bodyPr/>
          <a:lstStyle/>
          <a:p>
            <a:fld id="{E7CCE34D-CFF1-4FFE-815B-D050E7ED2DFD}" type="slidenum">
              <a:rPr lang="en-US" smtClean="0"/>
              <a:t>5</a:t>
            </a:fld>
            <a:endParaRPr lang="en-US"/>
          </a:p>
        </p:txBody>
      </p:sp>
    </p:spTree>
    <p:extLst>
      <p:ext uri="{BB962C8B-B14F-4D97-AF65-F5344CB8AC3E}">
        <p14:creationId xmlns:p14="http://schemas.microsoft.com/office/powerpoint/2010/main" val="1386164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1202D-3FA7-F444-4B3E-A541B9662665}"/>
              </a:ext>
            </a:extLst>
          </p:cNvPr>
          <p:cNvSpPr>
            <a:spLocks noGrp="1"/>
          </p:cNvSpPr>
          <p:nvPr>
            <p:ph type="ctrTitle"/>
          </p:nvPr>
        </p:nvSpPr>
        <p:spPr/>
        <p:txBody>
          <a:bodyPr/>
          <a:lstStyle/>
          <a:p>
            <a:r>
              <a:rPr lang="en-CA" dirty="0"/>
              <a:t>Master n8n and </a:t>
            </a:r>
            <a:r>
              <a:rPr lang="en-CA" dirty="0" err="1"/>
              <a:t>Wordpress</a:t>
            </a:r>
            <a:r>
              <a:rPr lang="en-CA" dirty="0"/>
              <a:t> Integration</a:t>
            </a:r>
          </a:p>
        </p:txBody>
      </p:sp>
      <p:sp>
        <p:nvSpPr>
          <p:cNvPr id="4" name="Text Placeholder 3">
            <a:extLst>
              <a:ext uri="{FF2B5EF4-FFF2-40B4-BE49-F238E27FC236}">
                <a16:creationId xmlns:a16="http://schemas.microsoft.com/office/drawing/2014/main" id="{7C120AC2-46A7-A6FD-056C-4EACEE63E3D0}"/>
              </a:ext>
            </a:extLst>
          </p:cNvPr>
          <p:cNvSpPr>
            <a:spLocks noGrp="1"/>
          </p:cNvSpPr>
          <p:nvPr>
            <p:ph type="body" sz="quarter"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Module 4 -  8n8 – Fix Bugs / Maintenance (Improve the Products)</a:t>
            </a:r>
          </a:p>
        </p:txBody>
      </p:sp>
      <p:pic>
        <p:nvPicPr>
          <p:cNvPr id="9" name="Picture Placeholder 8" descr="A robot holding a tablet&#10;&#10;AI-generated content may be incorrect.">
            <a:extLst>
              <a:ext uri="{FF2B5EF4-FFF2-40B4-BE49-F238E27FC236}">
                <a16:creationId xmlns:a16="http://schemas.microsoft.com/office/drawing/2014/main" id="{5BD3EC73-EDEF-FBEB-04AC-B2ED571E23E5}"/>
              </a:ext>
            </a:extLst>
          </p:cNvPr>
          <p:cNvPicPr>
            <a:picLocks noGrp="1" noChangeAspect="1"/>
          </p:cNvPicPr>
          <p:nvPr>
            <p:ph type="pic" sz="quarter" idx="13"/>
          </p:nvPr>
        </p:nvPicPr>
        <p:blipFill>
          <a:blip r:embed="rId2"/>
          <a:srcRect l="19523" r="19523"/>
          <a:stretch>
            <a:fillRect/>
          </a:stretch>
        </p:blipFill>
        <p:spPr/>
      </p:pic>
    </p:spTree>
    <p:extLst>
      <p:ext uri="{BB962C8B-B14F-4D97-AF65-F5344CB8AC3E}">
        <p14:creationId xmlns:p14="http://schemas.microsoft.com/office/powerpoint/2010/main" val="372276801"/>
      </p:ext>
    </p:extLst>
  </p:cSld>
  <p:clrMapOvr>
    <a:masterClrMapping/>
  </p:clrMapOvr>
  <mc:AlternateContent xmlns:mc="http://schemas.openxmlformats.org/markup-compatibility/2006" xmlns:p14="http://schemas.microsoft.com/office/powerpoint/2010/main">
    <mc:Choice Requires="p14">
      <p:transition spd="slow" p14:dur="2000" advTm="12753"/>
    </mc:Choice>
    <mc:Fallback xmlns="">
      <p:transition spd="slow" advTm="1275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C5960-9B9A-157F-FEAD-88BCE9BEF865}"/>
              </a:ext>
            </a:extLst>
          </p:cNvPr>
          <p:cNvSpPr>
            <a:spLocks noGrp="1"/>
          </p:cNvSpPr>
          <p:nvPr>
            <p:ph type="title"/>
          </p:nvPr>
        </p:nvSpPr>
        <p:spPr>
          <a:xfrm>
            <a:off x="550200" y="196900"/>
            <a:ext cx="11091600" cy="1332000"/>
          </a:xfrm>
        </p:spPr>
        <p:txBody>
          <a:bodyPr/>
          <a:lstStyle/>
          <a:p>
            <a:r>
              <a:rPr lang="en-CA" dirty="0"/>
              <a:t>Course Content</a:t>
            </a:r>
          </a:p>
        </p:txBody>
      </p:sp>
      <p:graphicFrame>
        <p:nvGraphicFramePr>
          <p:cNvPr id="8" name="Table 8">
            <a:extLst>
              <a:ext uri="{FF2B5EF4-FFF2-40B4-BE49-F238E27FC236}">
                <a16:creationId xmlns:a16="http://schemas.microsoft.com/office/drawing/2014/main" id="{D433AF34-0625-D521-6078-00F534734015}"/>
              </a:ext>
            </a:extLst>
          </p:cNvPr>
          <p:cNvGraphicFramePr>
            <a:graphicFrameLocks noGrp="1"/>
          </p:cNvGraphicFramePr>
          <p:nvPr>
            <p:ph idx="1"/>
          </p:nvPr>
        </p:nvGraphicFramePr>
        <p:xfrm>
          <a:off x="570237" y="1039380"/>
          <a:ext cx="11051526" cy="5347400"/>
        </p:xfrm>
        <a:graphic>
          <a:graphicData uri="http://schemas.openxmlformats.org/drawingml/2006/table">
            <a:tbl>
              <a:tblPr firstRow="1" bandRow="1">
                <a:tableStyleId>{5C22544A-7EE6-4342-B048-85BDC9FD1C3A}</a:tableStyleId>
              </a:tblPr>
              <a:tblGrid>
                <a:gridCol w="1556431">
                  <a:extLst>
                    <a:ext uri="{9D8B030D-6E8A-4147-A177-3AD203B41FA5}">
                      <a16:colId xmlns:a16="http://schemas.microsoft.com/office/drawing/2014/main" val="540195856"/>
                    </a:ext>
                  </a:extLst>
                </a:gridCol>
                <a:gridCol w="5822302">
                  <a:extLst>
                    <a:ext uri="{9D8B030D-6E8A-4147-A177-3AD203B41FA5}">
                      <a16:colId xmlns:a16="http://schemas.microsoft.com/office/drawing/2014/main" val="1332766592"/>
                    </a:ext>
                  </a:extLst>
                </a:gridCol>
                <a:gridCol w="3672793">
                  <a:extLst>
                    <a:ext uri="{9D8B030D-6E8A-4147-A177-3AD203B41FA5}">
                      <a16:colId xmlns:a16="http://schemas.microsoft.com/office/drawing/2014/main" val="4188380225"/>
                    </a:ext>
                  </a:extLst>
                </a:gridCol>
              </a:tblGrid>
              <a:tr h="438561">
                <a:tc>
                  <a:txBody>
                    <a:bodyPr/>
                    <a:lstStyle/>
                    <a:p>
                      <a:r>
                        <a:rPr lang="en-CA" dirty="0"/>
                        <a:t>Week</a:t>
                      </a:r>
                    </a:p>
                  </a:txBody>
                  <a:tcPr/>
                </a:tc>
                <a:tc>
                  <a:txBody>
                    <a:bodyPr/>
                    <a:lstStyle/>
                    <a:p>
                      <a:r>
                        <a:rPr lang="en-CA" dirty="0"/>
                        <a:t>Content</a:t>
                      </a:r>
                    </a:p>
                  </a:txBody>
                  <a:tcPr/>
                </a:tc>
                <a:tc>
                  <a:txBody>
                    <a:bodyPr/>
                    <a:lstStyle/>
                    <a:p>
                      <a:r>
                        <a:rPr lang="en-CA" dirty="0"/>
                        <a:t>Activities</a:t>
                      </a:r>
                    </a:p>
                  </a:txBody>
                  <a:tcPr/>
                </a:tc>
                <a:extLst>
                  <a:ext uri="{0D108BD9-81ED-4DB2-BD59-A6C34878D82A}">
                    <a16:rowId xmlns:a16="http://schemas.microsoft.com/office/drawing/2014/main" val="601844774"/>
                  </a:ext>
                </a:extLst>
              </a:tr>
              <a:tr h="1080424">
                <a:tc>
                  <a:txBody>
                    <a:bodyPr/>
                    <a:lstStyle/>
                    <a:p>
                      <a:r>
                        <a:rPr lang="en-CA" dirty="0"/>
                        <a:t>Week 1</a:t>
                      </a:r>
                    </a:p>
                  </a:txBody>
                  <a:tcPr/>
                </a:tc>
                <a:tc>
                  <a:txBody>
                    <a:bodyPr/>
                    <a:lstStyle/>
                    <a:p>
                      <a:r>
                        <a:rPr lang="en-CA" dirty="0"/>
                        <a:t>Course Outline</a:t>
                      </a: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Module 1:  </a:t>
                      </a:r>
                      <a:r>
                        <a:rPr lang="en-CA" sz="1800" kern="1200" dirty="0">
                          <a:solidFill>
                            <a:schemeClr val="dk1"/>
                          </a:solidFill>
                          <a:effectLst/>
                          <a:latin typeface="+mn-lt"/>
                          <a:ea typeface="+mn-ea"/>
                          <a:cs typeface="+mn-cs"/>
                        </a:rPr>
                        <a:t>WordPress (Create a Business Site)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800" kern="1200" dirty="0">
                        <a:solidFill>
                          <a:schemeClr val="dk1"/>
                        </a:solidFill>
                        <a:effectLst/>
                        <a:latin typeface="+mn-lt"/>
                        <a:ea typeface="+mn-ea"/>
                        <a:cs typeface="+mn-cs"/>
                      </a:endParaRPr>
                    </a:p>
                  </a:txBody>
                  <a:tcPr/>
                </a:tc>
                <a:tc>
                  <a:txBody>
                    <a:bodyPr/>
                    <a:lstStyle/>
                    <a:p>
                      <a:r>
                        <a:rPr lang="en-CA" dirty="0"/>
                        <a:t>Hands-on Exercises</a:t>
                      </a:r>
                    </a:p>
                    <a:p>
                      <a:r>
                        <a:rPr lang="en-CA" dirty="0"/>
                        <a:t>Open discussion</a:t>
                      </a:r>
                    </a:p>
                  </a:txBody>
                  <a:tcPr/>
                </a:tc>
                <a:extLst>
                  <a:ext uri="{0D108BD9-81ED-4DB2-BD59-A6C34878D82A}">
                    <a16:rowId xmlns:a16="http://schemas.microsoft.com/office/drawing/2014/main" val="236348846"/>
                  </a:ext>
                </a:extLst>
              </a:tr>
              <a:tr h="759208">
                <a:tc>
                  <a:txBody>
                    <a:bodyPr/>
                    <a:lstStyle/>
                    <a:p>
                      <a:r>
                        <a:rPr lang="en-CA" dirty="0"/>
                        <a:t>Week 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Module 2: </a:t>
                      </a:r>
                      <a:r>
                        <a:rPr lang="en-CA" sz="1800" kern="1200" dirty="0">
                          <a:solidFill>
                            <a:schemeClr val="dk1"/>
                          </a:solidFill>
                          <a:effectLst/>
                          <a:latin typeface="+mn-lt"/>
                          <a:ea typeface="+mn-ea"/>
                          <a:cs typeface="+mn-cs"/>
                        </a:rPr>
                        <a:t>Introduction to n8n (Create the Products)</a:t>
                      </a:r>
                    </a:p>
                  </a:txBody>
                  <a:tcPr/>
                </a:tc>
                <a:tc>
                  <a:txBody>
                    <a:bodyPr/>
                    <a:lstStyle/>
                    <a:p>
                      <a:r>
                        <a:rPr lang="en-CA" dirty="0"/>
                        <a:t>Hands-on Exercises</a:t>
                      </a:r>
                    </a:p>
                    <a:p>
                      <a:r>
                        <a:rPr lang="en-CA" dirty="0"/>
                        <a:t>Open discussion</a:t>
                      </a:r>
                    </a:p>
                  </a:txBody>
                  <a:tcPr/>
                </a:tc>
                <a:extLst>
                  <a:ext uri="{0D108BD9-81ED-4DB2-BD59-A6C34878D82A}">
                    <a16:rowId xmlns:a16="http://schemas.microsoft.com/office/drawing/2014/main" val="1740398352"/>
                  </a:ext>
                </a:extLst>
              </a:tr>
              <a:tr h="661280">
                <a:tc>
                  <a:txBody>
                    <a:bodyPr/>
                    <a:lstStyle/>
                    <a:p>
                      <a:r>
                        <a:rPr lang="en-CA" dirty="0"/>
                        <a:t>Week 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kern="1200" dirty="0">
                          <a:solidFill>
                            <a:schemeClr val="dk1"/>
                          </a:solidFill>
                          <a:latin typeface="+mn-lt"/>
                          <a:ea typeface="+mn-ea"/>
                          <a:cs typeface="+mn-cs"/>
                        </a:rPr>
                        <a:t>Module 3 n8n – Advanced (Monitor Sales)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8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800" kern="1200" dirty="0">
                        <a:solidFill>
                          <a:schemeClr val="dk1"/>
                        </a:solidFill>
                        <a:latin typeface="+mn-lt"/>
                        <a:ea typeface="+mn-ea"/>
                        <a:cs typeface="+mn-cs"/>
                      </a:endParaRPr>
                    </a:p>
                  </a:txBody>
                  <a:tcPr/>
                </a:tc>
                <a:tc>
                  <a:txBody>
                    <a:bodyPr/>
                    <a:lstStyle/>
                    <a:p>
                      <a:r>
                        <a:rPr lang="en-CA" dirty="0"/>
                        <a:t>Hands-on Exercises</a:t>
                      </a:r>
                    </a:p>
                    <a:p>
                      <a:r>
                        <a:rPr lang="en-CA" dirty="0"/>
                        <a:t>Open discussion</a:t>
                      </a:r>
                    </a:p>
                  </a:txBody>
                  <a:tcPr/>
                </a:tc>
                <a:extLst>
                  <a:ext uri="{0D108BD9-81ED-4DB2-BD59-A6C34878D82A}">
                    <a16:rowId xmlns:a16="http://schemas.microsoft.com/office/drawing/2014/main" val="1858465223"/>
                  </a:ext>
                </a:extLst>
              </a:tr>
              <a:tr h="857791">
                <a:tc>
                  <a:txBody>
                    <a:bodyPr/>
                    <a:lstStyle/>
                    <a:p>
                      <a:r>
                        <a:rPr lang="en-CA" dirty="0"/>
                        <a:t>Weed 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Module 4 </a:t>
                      </a:r>
                      <a:r>
                        <a:rPr lang="en-CA" sz="1800" kern="1200" dirty="0">
                          <a:solidFill>
                            <a:schemeClr val="dk1"/>
                          </a:solidFill>
                          <a:latin typeface="+mn-lt"/>
                          <a:ea typeface="+mn-ea"/>
                          <a:cs typeface="+mn-cs"/>
                        </a:rPr>
                        <a:t>8n8 – Fix Bugs / Maintenance (Improve the Products)</a:t>
                      </a:r>
                    </a:p>
                  </a:txBody>
                  <a:tcPr/>
                </a:tc>
                <a:tc>
                  <a:txBody>
                    <a:bodyPr/>
                    <a:lstStyle/>
                    <a:p>
                      <a:r>
                        <a:rPr lang="en-CA" dirty="0"/>
                        <a:t>Hands-on Exercises</a:t>
                      </a:r>
                    </a:p>
                    <a:p>
                      <a:r>
                        <a:rPr lang="en-CA" dirty="0"/>
                        <a:t>Open discussion</a:t>
                      </a:r>
                    </a:p>
                  </a:txBody>
                  <a:tcPr/>
                </a:tc>
                <a:extLst>
                  <a:ext uri="{0D108BD9-81ED-4DB2-BD59-A6C34878D82A}">
                    <a16:rowId xmlns:a16="http://schemas.microsoft.com/office/drawing/2014/main" val="3832359537"/>
                  </a:ext>
                </a:extLst>
              </a:tr>
              <a:tr h="1080424">
                <a:tc>
                  <a:txBody>
                    <a:bodyPr/>
                    <a:lstStyle/>
                    <a:p>
                      <a:r>
                        <a:rPr lang="en-CA" dirty="0"/>
                        <a:t>Week 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Module 5 </a:t>
                      </a:r>
                      <a:r>
                        <a:rPr lang="en-CA" sz="1800" kern="1200" dirty="0">
                          <a:solidFill>
                            <a:schemeClr val="dk1"/>
                          </a:solidFill>
                          <a:latin typeface="+mn-lt"/>
                          <a:ea typeface="+mn-ea"/>
                          <a:cs typeface="+mn-cs"/>
                        </a:rPr>
                        <a:t>Creating a Video (Marketing Campaign)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Module </a:t>
                      </a:r>
                      <a:r>
                        <a:rPr lang="en-CA" sz="1800" kern="1200" dirty="0">
                          <a:solidFill>
                            <a:schemeClr val="dk1"/>
                          </a:solidFill>
                          <a:latin typeface="+mn-lt"/>
                          <a:ea typeface="+mn-ea"/>
                          <a:cs typeface="+mn-cs"/>
                        </a:rPr>
                        <a:t>6 Overview and Conclusion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800" kern="1200" dirty="0">
                        <a:solidFill>
                          <a:schemeClr val="dk1"/>
                        </a:solidFill>
                        <a:highlight>
                          <a:srgbClr val="FFFF00"/>
                        </a:highlight>
                        <a:latin typeface="+mn-lt"/>
                        <a:ea typeface="+mn-ea"/>
                        <a:cs typeface="+mn-cs"/>
                      </a:endParaRPr>
                    </a:p>
                  </a:txBody>
                  <a:tcPr/>
                </a:tc>
                <a:tc>
                  <a:txBody>
                    <a:bodyPr/>
                    <a:lstStyle/>
                    <a:p>
                      <a:r>
                        <a:rPr lang="en-CA" dirty="0"/>
                        <a:t>Hands-on Exercises</a:t>
                      </a:r>
                    </a:p>
                    <a:p>
                      <a:r>
                        <a:rPr lang="en-CA" dirty="0"/>
                        <a:t>Open discussion</a:t>
                      </a:r>
                    </a:p>
                    <a:p>
                      <a:endParaRPr lang="en-CA" dirty="0"/>
                    </a:p>
                  </a:txBody>
                  <a:tcPr/>
                </a:tc>
                <a:extLst>
                  <a:ext uri="{0D108BD9-81ED-4DB2-BD59-A6C34878D82A}">
                    <a16:rowId xmlns:a16="http://schemas.microsoft.com/office/drawing/2014/main" val="3921520309"/>
                  </a:ext>
                </a:extLst>
              </a:tr>
            </a:tbl>
          </a:graphicData>
        </a:graphic>
      </p:graphicFrame>
    </p:spTree>
    <p:extLst>
      <p:ext uri="{BB962C8B-B14F-4D97-AF65-F5344CB8AC3E}">
        <p14:creationId xmlns:p14="http://schemas.microsoft.com/office/powerpoint/2010/main" val="3197257308"/>
      </p:ext>
    </p:extLst>
  </p:cSld>
  <p:clrMapOvr>
    <a:masterClrMapping/>
  </p:clrMapOvr>
  <mc:AlternateContent xmlns:mc="http://schemas.openxmlformats.org/markup-compatibility/2006" xmlns:p14="http://schemas.microsoft.com/office/powerpoint/2010/main">
    <mc:Choice Requires="p14">
      <p:transition spd="slow" p14:dur="2000" advTm="53692"/>
    </mc:Choice>
    <mc:Fallback xmlns="">
      <p:transition spd="slow" advTm="5369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14E68-5977-4291-863B-E0E37C251F43}"/>
              </a:ext>
            </a:extLst>
          </p:cNvPr>
          <p:cNvSpPr>
            <a:spLocks noGrp="1"/>
          </p:cNvSpPr>
          <p:nvPr>
            <p:ph type="title"/>
          </p:nvPr>
        </p:nvSpPr>
        <p:spPr>
          <a:xfrm>
            <a:off x="549537" y="146512"/>
            <a:ext cx="11091600" cy="1332000"/>
          </a:xfrm>
        </p:spPr>
        <p:txBody>
          <a:bodyPr/>
          <a:lstStyle/>
          <a:p>
            <a:r>
              <a:rPr lang="en-CA" dirty="0"/>
              <a:t>Agenda</a:t>
            </a:r>
          </a:p>
        </p:txBody>
      </p:sp>
      <p:sp>
        <p:nvSpPr>
          <p:cNvPr id="3" name="Content Placeholder 2">
            <a:extLst>
              <a:ext uri="{FF2B5EF4-FFF2-40B4-BE49-F238E27FC236}">
                <a16:creationId xmlns:a16="http://schemas.microsoft.com/office/drawing/2014/main" id="{5831CA7A-1D68-5E8C-C700-83AB02AB0C4A}"/>
              </a:ext>
            </a:extLst>
          </p:cNvPr>
          <p:cNvSpPr>
            <a:spLocks noGrp="1"/>
          </p:cNvSpPr>
          <p:nvPr>
            <p:ph idx="1"/>
          </p:nvPr>
        </p:nvSpPr>
        <p:spPr>
          <a:xfrm>
            <a:off x="549537" y="812512"/>
            <a:ext cx="5193537" cy="3979625"/>
          </a:xfrm>
        </p:spPr>
        <p:txBody>
          <a:bodyPr/>
          <a:lstStyle/>
          <a:p>
            <a:pPr>
              <a:lnSpc>
                <a:spcPct val="115000"/>
              </a:lnSpc>
            </a:pPr>
            <a:r>
              <a:rPr lang="en-CA" sz="2800" b="1" dirty="0">
                <a:effectLst/>
                <a:latin typeface="Aptos" panose="020B0004020202020204" pitchFamily="34" charset="0"/>
                <a:ea typeface="DengXian" panose="02010600030101010101" pitchFamily="2" charset="-122"/>
                <a:cs typeface="Times New Roman" panose="02020603050405020304" pitchFamily="18" charset="0"/>
              </a:rPr>
              <a:t>Update the Product</a:t>
            </a:r>
          </a:p>
          <a:p>
            <a:pPr lvl="1">
              <a:lnSpc>
                <a:spcPct val="115000"/>
              </a:lnSpc>
            </a:pPr>
            <a:r>
              <a:rPr lang="en-CA" sz="2000" kern="100" dirty="0">
                <a:latin typeface="Aptos" panose="020B0004020202020204" pitchFamily="34" charset="0"/>
                <a:ea typeface="DengXian" panose="02010600030101010101" pitchFamily="2" charset="-122"/>
                <a:cs typeface="Times New Roman" panose="02020603050405020304" pitchFamily="18" charset="0"/>
              </a:rPr>
              <a:t>Check if someone entered the wrong email address</a:t>
            </a:r>
          </a:p>
          <a:p>
            <a:pPr lvl="1">
              <a:lnSpc>
                <a:spcPct val="115000"/>
              </a:lnSpc>
            </a:pPr>
            <a:r>
              <a:rPr lang="en-CA" sz="2000" kern="100" dirty="0">
                <a:latin typeface="Aptos" panose="020B0004020202020204" pitchFamily="34" charset="0"/>
                <a:ea typeface="DengXian" panose="02010600030101010101" pitchFamily="2" charset="-122"/>
                <a:cs typeface="Times New Roman" panose="02020603050405020304" pitchFamily="18" charset="0"/>
              </a:rPr>
              <a:t> Check if the End Date has passed in case someone registers a second time for the free trial. WooCommerce will allow this. But you need to redirect the users to the paid product</a:t>
            </a:r>
          </a:p>
          <a:p>
            <a:pPr>
              <a:lnSpc>
                <a:spcPct val="115000"/>
              </a:lnSpc>
            </a:pPr>
            <a:r>
              <a:rPr lang="en-CA" sz="3800" kern="100" dirty="0">
                <a:latin typeface="Aptos" panose="020B0004020202020204" pitchFamily="34" charset="0"/>
                <a:ea typeface="DengXian" panose="02010600030101010101" pitchFamily="2" charset="-122"/>
                <a:cs typeface="Times New Roman" panose="02020603050405020304" pitchFamily="18" charset="0"/>
              </a:rPr>
              <a:t>Test – Test - Test</a:t>
            </a:r>
          </a:p>
        </p:txBody>
      </p:sp>
      <p:sp>
        <p:nvSpPr>
          <p:cNvPr id="6" name="Slide Number Placeholder 5">
            <a:extLst>
              <a:ext uri="{FF2B5EF4-FFF2-40B4-BE49-F238E27FC236}">
                <a16:creationId xmlns:a16="http://schemas.microsoft.com/office/drawing/2014/main" id="{50F408EC-A042-8CE0-8167-E148BF6E116D}"/>
              </a:ext>
            </a:extLst>
          </p:cNvPr>
          <p:cNvSpPr>
            <a:spLocks noGrp="1"/>
          </p:cNvSpPr>
          <p:nvPr>
            <p:ph type="sldNum" sz="quarter" idx="12"/>
          </p:nvPr>
        </p:nvSpPr>
        <p:spPr/>
        <p:txBody>
          <a:bodyPr/>
          <a:lstStyle/>
          <a:p>
            <a:fld id="{DBA1B0FB-D917-4C8C-928F-313BD683BF39}" type="slidenum">
              <a:rPr lang="en-US" smtClean="0"/>
              <a:t>3</a:t>
            </a:fld>
            <a:endParaRPr lang="en-US"/>
          </a:p>
        </p:txBody>
      </p:sp>
      <p:pic>
        <p:nvPicPr>
          <p:cNvPr id="10" name="Picture 9" descr="A person holding a tablet">
            <a:extLst>
              <a:ext uri="{FF2B5EF4-FFF2-40B4-BE49-F238E27FC236}">
                <a16:creationId xmlns:a16="http://schemas.microsoft.com/office/drawing/2014/main" id="{CCD6FFE3-4393-61C7-547D-ECF8BB9C47F5}"/>
              </a:ext>
            </a:extLst>
          </p:cNvPr>
          <p:cNvPicPr>
            <a:picLocks noChangeAspect="1"/>
          </p:cNvPicPr>
          <p:nvPr/>
        </p:nvPicPr>
        <p:blipFill>
          <a:blip r:embed="rId3"/>
          <a:stretch>
            <a:fillRect/>
          </a:stretch>
        </p:blipFill>
        <p:spPr>
          <a:xfrm>
            <a:off x="6170347" y="812512"/>
            <a:ext cx="5470790" cy="3647193"/>
          </a:xfrm>
          <a:prstGeom prst="rect">
            <a:avLst/>
          </a:prstGeom>
        </p:spPr>
      </p:pic>
    </p:spTree>
    <p:extLst>
      <p:ext uri="{BB962C8B-B14F-4D97-AF65-F5344CB8AC3E}">
        <p14:creationId xmlns:p14="http://schemas.microsoft.com/office/powerpoint/2010/main" val="2865134915"/>
      </p:ext>
    </p:extLst>
  </p:cSld>
  <p:clrMapOvr>
    <a:masterClrMapping/>
  </p:clrMapOvr>
  <mc:AlternateContent xmlns:mc="http://schemas.openxmlformats.org/markup-compatibility/2006" xmlns:p14="http://schemas.microsoft.com/office/powerpoint/2010/main">
    <mc:Choice Requires="p14">
      <p:transition spd="slow" p14:dur="2000" advTm="15661"/>
    </mc:Choice>
    <mc:Fallback xmlns="">
      <p:transition spd="slow" advTm="1566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5368CF-98C8-9F02-49AE-0A4A3A009245}"/>
              </a:ext>
            </a:extLst>
          </p:cNvPr>
          <p:cNvSpPr>
            <a:spLocks noGrp="1"/>
          </p:cNvSpPr>
          <p:nvPr>
            <p:ph type="title"/>
          </p:nvPr>
        </p:nvSpPr>
        <p:spPr>
          <a:xfrm>
            <a:off x="550863" y="135216"/>
            <a:ext cx="5437185" cy="1997855"/>
          </a:xfrm>
        </p:spPr>
        <p:txBody>
          <a:bodyPr wrap="square" anchor="b">
            <a:normAutofit/>
          </a:bodyPr>
          <a:lstStyle/>
          <a:p>
            <a:r>
              <a:rPr lang="en-CA" sz="4000" dirty="0"/>
              <a:t>Open Your First Workflow - </a:t>
            </a:r>
            <a:r>
              <a:rPr lang="en-CA" sz="4000" kern="100" dirty="0">
                <a:latin typeface="Aptos" panose="020B0004020202020204" pitchFamily="34" charset="0"/>
                <a:ea typeface="DengXian" panose="02010600030101010101" pitchFamily="2" charset="-122"/>
                <a:cs typeface="Times New Roman" panose="02020603050405020304" pitchFamily="18" charset="0"/>
              </a:rPr>
              <a:t>AI News Feed Agent</a:t>
            </a:r>
            <a:r>
              <a:rPr lang="en-CA" sz="4000" b="1" kern="100" dirty="0">
                <a:latin typeface="Aptos" panose="020B0004020202020204" pitchFamily="34" charset="0"/>
                <a:ea typeface="DengXian" panose="02010600030101010101" pitchFamily="2" charset="-122"/>
                <a:cs typeface="Times New Roman" panose="02020603050405020304" pitchFamily="18" charset="0"/>
              </a:rPr>
              <a:t> </a:t>
            </a:r>
            <a:endParaRPr lang="en-CA" sz="4000" dirty="0"/>
          </a:p>
        </p:txBody>
      </p:sp>
      <p:sp>
        <p:nvSpPr>
          <p:cNvPr id="3" name="Content Placeholder 2">
            <a:extLst>
              <a:ext uri="{FF2B5EF4-FFF2-40B4-BE49-F238E27FC236}">
                <a16:creationId xmlns:a16="http://schemas.microsoft.com/office/drawing/2014/main" id="{C5D9559A-75A6-6323-F0EC-F034AA804A9E}"/>
              </a:ext>
            </a:extLst>
          </p:cNvPr>
          <p:cNvSpPr>
            <a:spLocks noGrp="1"/>
          </p:cNvSpPr>
          <p:nvPr>
            <p:ph idx="1"/>
          </p:nvPr>
        </p:nvSpPr>
        <p:spPr>
          <a:xfrm>
            <a:off x="550863" y="2677306"/>
            <a:ext cx="5437187" cy="3415519"/>
          </a:xfrm>
        </p:spPr>
        <p:txBody>
          <a:bodyPr anchor="t">
            <a:normAutofit fontScale="70000" lnSpcReduction="20000"/>
          </a:bodyPr>
          <a:lstStyle/>
          <a:p>
            <a:pPr marL="0" indent="0">
              <a:lnSpc>
                <a:spcPct val="100000"/>
              </a:lnSpc>
              <a:spcAft>
                <a:spcPts val="800"/>
              </a:spcAft>
              <a:buNone/>
            </a:pPr>
            <a:r>
              <a:rPr lang="en-CA" sz="2200" b="1" kern="100" dirty="0">
                <a:latin typeface="Aptos" panose="020B0004020202020204" pitchFamily="34" charset="0"/>
                <a:ea typeface="DengXian" panose="02010600030101010101" pitchFamily="2" charset="-122"/>
                <a:cs typeface="Times New Roman" panose="02020603050405020304" pitchFamily="18" charset="0"/>
              </a:rPr>
              <a:t>Check if the client’s email exists</a:t>
            </a:r>
          </a:p>
          <a:p>
            <a:pPr marL="342900" indent="-342900">
              <a:lnSpc>
                <a:spcPct val="100000"/>
              </a:lnSpc>
              <a:buAutoNum type="arabicPeriod"/>
            </a:pPr>
            <a:r>
              <a:rPr lang="en-CA" sz="2200" b="1" kern="100" dirty="0">
                <a:latin typeface="Aptos" panose="020B0004020202020204" pitchFamily="34" charset="0"/>
                <a:ea typeface="DengXian" panose="02010600030101010101" pitchFamily="2" charset="-122"/>
                <a:cs typeface="Times New Roman" panose="02020603050405020304" pitchFamily="18" charset="0"/>
              </a:rPr>
              <a:t>Add a Google Sheet node with a Get Row(s) operation to see if the email exists </a:t>
            </a:r>
          </a:p>
          <a:p>
            <a:pPr marL="342900" indent="-342900">
              <a:lnSpc>
                <a:spcPct val="100000"/>
              </a:lnSpc>
              <a:buAutoNum type="arabicPeriod"/>
            </a:pPr>
            <a:r>
              <a:rPr lang="en-CA" sz="2200" b="1" kern="100" dirty="0">
                <a:latin typeface="Aptos" panose="020B0004020202020204" pitchFamily="34" charset="0"/>
                <a:ea typeface="DengXian" panose="02010600030101010101" pitchFamily="2" charset="-122"/>
                <a:cs typeface="Times New Roman" panose="02020603050405020304" pitchFamily="18" charset="0"/>
              </a:rPr>
              <a:t>Add an If node to verify email exist. </a:t>
            </a:r>
          </a:p>
          <a:p>
            <a:pPr marL="800100" lvl="1" indent="-342900">
              <a:lnSpc>
                <a:spcPct val="100000"/>
              </a:lnSpc>
              <a:buAutoNum type="arabicPeriod"/>
            </a:pPr>
            <a:r>
              <a:rPr lang="en-CA" sz="2200" b="1" kern="100" dirty="0">
                <a:latin typeface="Aptos" panose="020B0004020202020204" pitchFamily="34" charset="0"/>
                <a:ea typeface="DengXian" panose="02010600030101010101" pitchFamily="2" charset="-122"/>
                <a:cs typeface="Times New Roman" panose="02020603050405020304" pitchFamily="18" charset="0"/>
              </a:rPr>
              <a:t>If the row exist, proceed to the next step</a:t>
            </a:r>
          </a:p>
          <a:p>
            <a:pPr marL="800100" lvl="1" indent="-342900">
              <a:lnSpc>
                <a:spcPct val="100000"/>
              </a:lnSpc>
              <a:buAutoNum type="arabicPeriod"/>
            </a:pPr>
            <a:r>
              <a:rPr lang="en-CA" sz="2200" b="1" kern="100" dirty="0">
                <a:latin typeface="Aptos" panose="020B0004020202020204" pitchFamily="34" charset="0"/>
                <a:ea typeface="DengXian" panose="02010600030101010101" pitchFamily="2" charset="-122"/>
                <a:cs typeface="Times New Roman" panose="02020603050405020304" pitchFamily="18" charset="0"/>
              </a:rPr>
              <a:t>If not send an email to the client to advise them that this email is not the email used during registration.</a:t>
            </a:r>
          </a:p>
          <a:p>
            <a:pPr marL="1257300" lvl="2" indent="-342900">
              <a:lnSpc>
                <a:spcPct val="100000"/>
              </a:lnSpc>
              <a:buAutoNum type="arabicPeriod"/>
            </a:pPr>
            <a:r>
              <a:rPr lang="en-CA" sz="2200" b="1" kern="100" dirty="0">
                <a:latin typeface="Aptos" panose="020B0004020202020204" pitchFamily="34" charset="0"/>
                <a:ea typeface="DengXian" panose="02010600030101010101" pitchFamily="2" charset="-122"/>
                <a:cs typeface="Times New Roman" panose="02020603050405020304" pitchFamily="18" charset="0"/>
              </a:rPr>
              <a:t>This will create a problem as the Google Sheet node does not return the email value</a:t>
            </a:r>
          </a:p>
          <a:p>
            <a:pPr marL="1257300" lvl="2" indent="-342900">
              <a:lnSpc>
                <a:spcPct val="100000"/>
              </a:lnSpc>
              <a:buAutoNum type="arabicPeriod"/>
            </a:pPr>
            <a:r>
              <a:rPr lang="en-CA" sz="2200" b="1" kern="100" dirty="0">
                <a:latin typeface="Aptos" panose="020B0004020202020204" pitchFamily="34" charset="0"/>
                <a:ea typeface="DengXian" panose="02010600030101010101" pitchFamily="2" charset="-122"/>
                <a:cs typeface="Times New Roman" panose="02020603050405020304" pitchFamily="18" charset="0"/>
              </a:rPr>
              <a:t>Also, it doesn’t return a null or false value</a:t>
            </a:r>
          </a:p>
          <a:p>
            <a:pPr marL="342900" indent="-342900">
              <a:lnSpc>
                <a:spcPct val="100000"/>
              </a:lnSpc>
              <a:buAutoNum type="arabicPeriod"/>
            </a:pPr>
            <a:endParaRPr lang="en-CA" sz="600" b="1" kern="100" dirty="0">
              <a:latin typeface="Aptos" panose="020B0004020202020204" pitchFamily="34" charset="0"/>
              <a:ea typeface="DengXian" panose="02010600030101010101" pitchFamily="2" charset="-122"/>
              <a:cs typeface="Times New Roman" panose="02020603050405020304" pitchFamily="18" charset="0"/>
            </a:endParaRPr>
          </a:p>
          <a:p>
            <a:pPr>
              <a:lnSpc>
                <a:spcPct val="100000"/>
              </a:lnSpc>
              <a:spcAft>
                <a:spcPts val="800"/>
              </a:spcAft>
              <a:buNone/>
            </a:pPr>
            <a:endParaRPr lang="en-CA" sz="600" b="1" kern="100" dirty="0">
              <a:latin typeface="Aptos" panose="020B0004020202020204" pitchFamily="34" charset="0"/>
              <a:ea typeface="DengXian" panose="02010600030101010101" pitchFamily="2" charset="-122"/>
              <a:cs typeface="Times New Roman" panose="02020603050405020304" pitchFamily="18" charset="0"/>
            </a:endParaRPr>
          </a:p>
        </p:txBody>
      </p:sp>
      <p:pic>
        <p:nvPicPr>
          <p:cNvPr id="5" name="Picture 4">
            <a:extLst>
              <a:ext uri="{FF2B5EF4-FFF2-40B4-BE49-F238E27FC236}">
                <a16:creationId xmlns:a16="http://schemas.microsoft.com/office/drawing/2014/main" id="{5C160F2B-8AA7-5713-25FC-D859FF8BBFA0}"/>
              </a:ext>
            </a:extLst>
          </p:cNvPr>
          <p:cNvPicPr>
            <a:picLocks noChangeAspect="1"/>
          </p:cNvPicPr>
          <p:nvPr/>
        </p:nvPicPr>
        <p:blipFill>
          <a:blip r:embed="rId2"/>
          <a:stretch>
            <a:fillRect/>
          </a:stretch>
        </p:blipFill>
        <p:spPr>
          <a:xfrm>
            <a:off x="7283941" y="401053"/>
            <a:ext cx="4730074" cy="6183103"/>
          </a:xfrm>
          <a:custGeom>
            <a:avLst/>
            <a:gdLst/>
            <a:ahLst/>
            <a:cxnLst/>
            <a:rect l="l" t="t" r="r" b="b"/>
            <a:pathLst>
              <a:path w="4713922" h="5759450">
                <a:moveTo>
                  <a:pt x="0" y="0"/>
                </a:moveTo>
                <a:lnTo>
                  <a:pt x="4713922" y="0"/>
                </a:lnTo>
                <a:lnTo>
                  <a:pt x="4713922" y="5759450"/>
                </a:lnTo>
                <a:lnTo>
                  <a:pt x="0" y="5759450"/>
                </a:lnTo>
                <a:close/>
              </a:path>
            </a:pathLst>
          </a:custGeom>
        </p:spPr>
      </p:pic>
      <p:sp>
        <p:nvSpPr>
          <p:cNvPr id="6" name="Slide Number Placeholder 5">
            <a:extLst>
              <a:ext uri="{FF2B5EF4-FFF2-40B4-BE49-F238E27FC236}">
                <a16:creationId xmlns:a16="http://schemas.microsoft.com/office/drawing/2014/main" id="{ADEE5BC4-05C0-056A-E929-740F0735DD8B}"/>
              </a:ext>
            </a:extLst>
          </p:cNvPr>
          <p:cNvSpPr>
            <a:spLocks noGrp="1"/>
          </p:cNvSpPr>
          <p:nvPr>
            <p:ph type="sldNum" sz="quarter" idx="12"/>
          </p:nvPr>
        </p:nvSpPr>
        <p:spPr>
          <a:xfrm>
            <a:off x="9948863" y="6507212"/>
            <a:ext cx="1692274" cy="153888"/>
          </a:xfrm>
        </p:spPr>
        <p:txBody>
          <a:bodyPr>
            <a:normAutofit/>
          </a:bodyPr>
          <a:lstStyle/>
          <a:p>
            <a:pPr>
              <a:spcAft>
                <a:spcPts val="600"/>
              </a:spcAft>
            </a:pPr>
            <a:fld id="{DBA1B0FB-D917-4C8C-928F-313BD683BF39}" type="slidenum">
              <a:rPr lang="en-US" smtClean="0"/>
              <a:pPr>
                <a:spcAft>
                  <a:spcPts val="600"/>
                </a:spcAft>
              </a:pPr>
              <a:t>4</a:t>
            </a:fld>
            <a:endParaRPr lang="en-US"/>
          </a:p>
        </p:txBody>
      </p:sp>
    </p:spTree>
    <p:extLst>
      <p:ext uri="{BB962C8B-B14F-4D97-AF65-F5344CB8AC3E}">
        <p14:creationId xmlns:p14="http://schemas.microsoft.com/office/powerpoint/2010/main" val="1920175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38584-A46A-14FA-1E7C-D822F0C0C7BA}"/>
              </a:ext>
            </a:extLst>
          </p:cNvPr>
          <p:cNvSpPr>
            <a:spLocks noGrp="1"/>
          </p:cNvSpPr>
          <p:nvPr>
            <p:ph type="title"/>
          </p:nvPr>
        </p:nvSpPr>
        <p:spPr>
          <a:xfrm>
            <a:off x="546888" y="162406"/>
            <a:ext cx="11091600" cy="1332000"/>
          </a:xfrm>
        </p:spPr>
        <p:txBody>
          <a:bodyPr/>
          <a:lstStyle/>
          <a:p>
            <a:r>
              <a:rPr lang="en-CA" dirty="0"/>
              <a:t>Here is How to Resolve the Problem</a:t>
            </a:r>
          </a:p>
        </p:txBody>
      </p:sp>
      <p:sp>
        <p:nvSpPr>
          <p:cNvPr id="3" name="Content Placeholder 2">
            <a:extLst>
              <a:ext uri="{FF2B5EF4-FFF2-40B4-BE49-F238E27FC236}">
                <a16:creationId xmlns:a16="http://schemas.microsoft.com/office/drawing/2014/main" id="{1FE82407-3766-2F28-8970-AFC1DCA0ACD2}"/>
              </a:ext>
            </a:extLst>
          </p:cNvPr>
          <p:cNvSpPr>
            <a:spLocks noGrp="1"/>
          </p:cNvSpPr>
          <p:nvPr>
            <p:ph idx="1"/>
          </p:nvPr>
        </p:nvSpPr>
        <p:spPr>
          <a:xfrm>
            <a:off x="554838" y="1018962"/>
            <a:ext cx="11090274" cy="3979625"/>
          </a:xfrm>
        </p:spPr>
        <p:txBody>
          <a:bodyPr/>
          <a:lstStyle/>
          <a:p>
            <a:r>
              <a:rPr lang="en-CA" sz="2400" dirty="0"/>
              <a:t>Create an Edit node that gets the data from the Open AI Node</a:t>
            </a:r>
          </a:p>
          <a:p>
            <a:r>
              <a:rPr lang="en-CA" sz="2400" dirty="0"/>
              <a:t>Add a Merge node that will combine the data from the Google Sheet node and the Edit node. </a:t>
            </a:r>
          </a:p>
          <a:p>
            <a:r>
              <a:rPr lang="en-CA" sz="2400" dirty="0"/>
              <a:t>Add a code node to determine which value to take when it exists in both nodes. Get the code from ChatGPT or in my speaker notes. Make sure the variable names matches your input.</a:t>
            </a:r>
          </a:p>
          <a:p>
            <a:r>
              <a:rPr lang="en-CA" sz="2400" dirty="0"/>
              <a:t>Add a code node to check if there is a row. </a:t>
            </a:r>
          </a:p>
        </p:txBody>
      </p:sp>
      <p:pic>
        <p:nvPicPr>
          <p:cNvPr id="8" name="Picture 7">
            <a:extLst>
              <a:ext uri="{FF2B5EF4-FFF2-40B4-BE49-F238E27FC236}">
                <a16:creationId xmlns:a16="http://schemas.microsoft.com/office/drawing/2014/main" id="{852B9DA4-7696-2C04-A477-4CE795A4F4CD}"/>
              </a:ext>
            </a:extLst>
          </p:cNvPr>
          <p:cNvPicPr>
            <a:picLocks noChangeAspect="1"/>
          </p:cNvPicPr>
          <p:nvPr/>
        </p:nvPicPr>
        <p:blipFill>
          <a:blip r:embed="rId3"/>
          <a:stretch>
            <a:fillRect/>
          </a:stretch>
        </p:blipFill>
        <p:spPr>
          <a:xfrm>
            <a:off x="554838" y="4685548"/>
            <a:ext cx="10677897" cy="2172452"/>
          </a:xfrm>
          <a:prstGeom prst="rect">
            <a:avLst/>
          </a:prstGeom>
        </p:spPr>
      </p:pic>
    </p:spTree>
    <p:extLst>
      <p:ext uri="{BB962C8B-B14F-4D97-AF65-F5344CB8AC3E}">
        <p14:creationId xmlns:p14="http://schemas.microsoft.com/office/powerpoint/2010/main" val="3260278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D7C1A-C605-9A2B-E880-1DDC5EC69E8F}"/>
              </a:ext>
            </a:extLst>
          </p:cNvPr>
          <p:cNvSpPr>
            <a:spLocks noGrp="1"/>
          </p:cNvSpPr>
          <p:nvPr>
            <p:ph type="title"/>
          </p:nvPr>
        </p:nvSpPr>
        <p:spPr/>
        <p:txBody>
          <a:bodyPr/>
          <a:lstStyle/>
          <a:p>
            <a:r>
              <a:rPr lang="en-CA" dirty="0"/>
              <a:t>Go Back to Your If node </a:t>
            </a:r>
          </a:p>
        </p:txBody>
      </p:sp>
      <p:sp>
        <p:nvSpPr>
          <p:cNvPr id="3" name="Content Placeholder 2">
            <a:extLst>
              <a:ext uri="{FF2B5EF4-FFF2-40B4-BE49-F238E27FC236}">
                <a16:creationId xmlns:a16="http://schemas.microsoft.com/office/drawing/2014/main" id="{6471E607-C6A6-1911-4974-E948E8E8627F}"/>
              </a:ext>
            </a:extLst>
          </p:cNvPr>
          <p:cNvSpPr>
            <a:spLocks noGrp="1"/>
          </p:cNvSpPr>
          <p:nvPr>
            <p:ph idx="1"/>
          </p:nvPr>
        </p:nvSpPr>
        <p:spPr>
          <a:xfrm>
            <a:off x="549538" y="1439187"/>
            <a:ext cx="11090274" cy="3979625"/>
          </a:xfrm>
        </p:spPr>
        <p:txBody>
          <a:bodyPr/>
          <a:lstStyle/>
          <a:p>
            <a:r>
              <a:rPr lang="en-CA" sz="2800" dirty="0"/>
              <a:t>Use the input from the two Code node to make the If node work.</a:t>
            </a:r>
          </a:p>
          <a:p>
            <a:r>
              <a:rPr lang="en-CA" sz="2800" dirty="0"/>
              <a:t>If it finds a row proceed to the next node</a:t>
            </a:r>
          </a:p>
          <a:p>
            <a:r>
              <a:rPr lang="en-CA" sz="2800" dirty="0"/>
              <a:t>If it doesn’t find a row,  send an email to the client advising them that this is not the email used during registration. Get ChatGPT to draft the email.</a:t>
            </a:r>
          </a:p>
        </p:txBody>
      </p:sp>
      <p:pic>
        <p:nvPicPr>
          <p:cNvPr id="8" name="Picture 7">
            <a:extLst>
              <a:ext uri="{FF2B5EF4-FFF2-40B4-BE49-F238E27FC236}">
                <a16:creationId xmlns:a16="http://schemas.microsoft.com/office/drawing/2014/main" id="{21AB8B41-1EA9-4815-8676-5689E0C59482}"/>
              </a:ext>
            </a:extLst>
          </p:cNvPr>
          <p:cNvPicPr>
            <a:picLocks noChangeAspect="1"/>
          </p:cNvPicPr>
          <p:nvPr/>
        </p:nvPicPr>
        <p:blipFill>
          <a:blip r:embed="rId2"/>
          <a:stretch>
            <a:fillRect/>
          </a:stretch>
        </p:blipFill>
        <p:spPr>
          <a:xfrm>
            <a:off x="1380227" y="4103011"/>
            <a:ext cx="8867954" cy="2562225"/>
          </a:xfrm>
          <a:prstGeom prst="rect">
            <a:avLst/>
          </a:prstGeom>
        </p:spPr>
      </p:pic>
    </p:spTree>
    <p:extLst>
      <p:ext uri="{BB962C8B-B14F-4D97-AF65-F5344CB8AC3E}">
        <p14:creationId xmlns:p14="http://schemas.microsoft.com/office/powerpoint/2010/main" val="3077235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1B384-C192-1162-E5FF-70834F4C9405}"/>
              </a:ext>
            </a:extLst>
          </p:cNvPr>
          <p:cNvSpPr>
            <a:spLocks noGrp="1"/>
          </p:cNvSpPr>
          <p:nvPr>
            <p:ph type="title"/>
          </p:nvPr>
        </p:nvSpPr>
        <p:spPr/>
        <p:txBody>
          <a:bodyPr/>
          <a:lstStyle/>
          <a:p>
            <a:r>
              <a:rPr lang="en-CA" dirty="0"/>
              <a:t>If there if a Row Found</a:t>
            </a:r>
          </a:p>
        </p:txBody>
      </p:sp>
      <p:sp>
        <p:nvSpPr>
          <p:cNvPr id="3" name="Content Placeholder 2">
            <a:extLst>
              <a:ext uri="{FF2B5EF4-FFF2-40B4-BE49-F238E27FC236}">
                <a16:creationId xmlns:a16="http://schemas.microsoft.com/office/drawing/2014/main" id="{416000E8-AF58-3BAE-7A20-6A23161568AD}"/>
              </a:ext>
            </a:extLst>
          </p:cNvPr>
          <p:cNvSpPr>
            <a:spLocks noGrp="1"/>
          </p:cNvSpPr>
          <p:nvPr>
            <p:ph idx="1"/>
          </p:nvPr>
        </p:nvSpPr>
        <p:spPr>
          <a:xfrm>
            <a:off x="550864" y="1646221"/>
            <a:ext cx="11090274" cy="3979625"/>
          </a:xfrm>
        </p:spPr>
        <p:txBody>
          <a:bodyPr/>
          <a:lstStyle/>
          <a:p>
            <a:r>
              <a:rPr lang="en-CA" sz="2800" dirty="0"/>
              <a:t>Use a Date &amp; Time node to determine the current date</a:t>
            </a:r>
          </a:p>
          <a:p>
            <a:r>
              <a:rPr lang="en-CA" sz="2800" dirty="0"/>
              <a:t>Use an If node to determine if the End Date is not passed</a:t>
            </a:r>
          </a:p>
          <a:p>
            <a:r>
              <a:rPr lang="en-CA" sz="2800" dirty="0"/>
              <a:t>Send 2 emails accordingly.  Get ChatGPT to draft the emails</a:t>
            </a:r>
          </a:p>
          <a:p>
            <a:endParaRPr lang="en-CA" dirty="0"/>
          </a:p>
        </p:txBody>
      </p:sp>
      <p:pic>
        <p:nvPicPr>
          <p:cNvPr id="10" name="Picture 9">
            <a:extLst>
              <a:ext uri="{FF2B5EF4-FFF2-40B4-BE49-F238E27FC236}">
                <a16:creationId xmlns:a16="http://schemas.microsoft.com/office/drawing/2014/main" id="{C4DA044F-CA54-3EA2-89BD-753775A9DAB1}"/>
              </a:ext>
            </a:extLst>
          </p:cNvPr>
          <p:cNvPicPr>
            <a:picLocks noChangeAspect="1"/>
          </p:cNvPicPr>
          <p:nvPr/>
        </p:nvPicPr>
        <p:blipFill>
          <a:blip r:embed="rId2"/>
          <a:stretch>
            <a:fillRect/>
          </a:stretch>
        </p:blipFill>
        <p:spPr>
          <a:xfrm>
            <a:off x="2139351" y="3807034"/>
            <a:ext cx="6542237" cy="3337650"/>
          </a:xfrm>
          <a:prstGeom prst="rect">
            <a:avLst/>
          </a:prstGeom>
        </p:spPr>
      </p:pic>
    </p:spTree>
    <p:extLst>
      <p:ext uri="{BB962C8B-B14F-4D97-AF65-F5344CB8AC3E}">
        <p14:creationId xmlns:p14="http://schemas.microsoft.com/office/powerpoint/2010/main" val="3703284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76BBA-5B10-3C10-36F0-5326CF475A61}"/>
              </a:ext>
            </a:extLst>
          </p:cNvPr>
          <p:cNvSpPr>
            <a:spLocks noGrp="1"/>
          </p:cNvSpPr>
          <p:nvPr>
            <p:ph type="title"/>
          </p:nvPr>
        </p:nvSpPr>
        <p:spPr>
          <a:xfrm>
            <a:off x="742707" y="299936"/>
            <a:ext cx="11091600" cy="1332000"/>
          </a:xfrm>
        </p:spPr>
        <p:txBody>
          <a:bodyPr/>
          <a:lstStyle/>
          <a:p>
            <a:r>
              <a:rPr lang="en-CA" dirty="0"/>
              <a:t>Test – Test - Test</a:t>
            </a:r>
          </a:p>
        </p:txBody>
      </p:sp>
      <p:sp>
        <p:nvSpPr>
          <p:cNvPr id="3" name="Content Placeholder 2">
            <a:extLst>
              <a:ext uri="{FF2B5EF4-FFF2-40B4-BE49-F238E27FC236}">
                <a16:creationId xmlns:a16="http://schemas.microsoft.com/office/drawing/2014/main" id="{4C34BF17-450F-7B39-D472-EC87F41DBD33}"/>
              </a:ext>
            </a:extLst>
          </p:cNvPr>
          <p:cNvSpPr>
            <a:spLocks noGrp="1"/>
          </p:cNvSpPr>
          <p:nvPr>
            <p:ph idx="1"/>
          </p:nvPr>
        </p:nvSpPr>
        <p:spPr>
          <a:xfrm>
            <a:off x="485594" y="1180077"/>
            <a:ext cx="5802913" cy="3979625"/>
          </a:xfrm>
        </p:spPr>
        <p:txBody>
          <a:bodyPr/>
          <a:lstStyle/>
          <a:p>
            <a:pPr marL="0" indent="0">
              <a:buNone/>
            </a:pPr>
            <a:r>
              <a:rPr lang="en-CA" sz="2800" dirty="0"/>
              <a:t>Don’t forget to activate the workflow</a:t>
            </a:r>
          </a:p>
          <a:p>
            <a:pPr marL="0" indent="0">
              <a:buNone/>
            </a:pPr>
            <a:r>
              <a:rPr lang="en-CA" sz="2800" dirty="0"/>
              <a:t>Test by submitting a new form</a:t>
            </a:r>
          </a:p>
          <a:p>
            <a:pPr marL="0" indent="0">
              <a:buNone/>
            </a:pPr>
            <a:r>
              <a:rPr lang="en-CA" sz="2800" dirty="0"/>
              <a:t>Test by buying each product in WordPress.</a:t>
            </a:r>
          </a:p>
          <a:p>
            <a:pPr marL="0" indent="0">
              <a:buNone/>
            </a:pPr>
            <a:r>
              <a:rPr lang="en-CA" sz="2800" dirty="0"/>
              <a:t>Note: You may need to delete the rows in the  spreadsheet created for testing and / or to change the end date in the spreadsheet</a:t>
            </a:r>
          </a:p>
        </p:txBody>
      </p:sp>
      <p:pic>
        <p:nvPicPr>
          <p:cNvPr id="5" name="Picture 4" descr="A glass sphere with dots and lines&#10;&#10;AI-generated content may be incorrect.">
            <a:extLst>
              <a:ext uri="{FF2B5EF4-FFF2-40B4-BE49-F238E27FC236}">
                <a16:creationId xmlns:a16="http://schemas.microsoft.com/office/drawing/2014/main" id="{A04E1107-8231-DAB3-2A83-AC69A3CD5585}"/>
              </a:ext>
            </a:extLst>
          </p:cNvPr>
          <p:cNvPicPr>
            <a:picLocks noChangeAspect="1"/>
          </p:cNvPicPr>
          <p:nvPr/>
        </p:nvPicPr>
        <p:blipFill>
          <a:blip r:embed="rId2"/>
          <a:stretch>
            <a:fillRect/>
          </a:stretch>
        </p:blipFill>
        <p:spPr>
          <a:xfrm>
            <a:off x="7677510" y="0"/>
            <a:ext cx="3892553" cy="6858000"/>
          </a:xfrm>
          <a:prstGeom prst="rect">
            <a:avLst/>
          </a:prstGeom>
        </p:spPr>
      </p:pic>
    </p:spTree>
    <p:extLst>
      <p:ext uri="{BB962C8B-B14F-4D97-AF65-F5344CB8AC3E}">
        <p14:creationId xmlns:p14="http://schemas.microsoft.com/office/powerpoint/2010/main" val="813606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question marks&#10;&#10;AI-generated content may be incorrect.">
            <a:extLst>
              <a:ext uri="{FF2B5EF4-FFF2-40B4-BE49-F238E27FC236}">
                <a16:creationId xmlns:a16="http://schemas.microsoft.com/office/drawing/2014/main" id="{443BB0B9-9BD5-8EEA-0560-467498DCAC28}"/>
              </a:ext>
            </a:extLst>
          </p:cNvPr>
          <p:cNvPicPr>
            <a:picLocks noChangeAspect="1"/>
          </p:cNvPicPr>
          <p:nvPr/>
        </p:nvPicPr>
        <p:blipFill>
          <a:blip r:embed="rId2"/>
          <a:stretch>
            <a:fillRect/>
          </a:stretch>
        </p:blipFill>
        <p:spPr>
          <a:xfrm>
            <a:off x="-16566" y="0"/>
            <a:ext cx="12208565" cy="6848707"/>
          </a:xfrm>
          <a:prstGeom prst="rect">
            <a:avLst/>
          </a:prstGeom>
        </p:spPr>
      </p:pic>
    </p:spTree>
    <p:extLst>
      <p:ext uri="{BB962C8B-B14F-4D97-AF65-F5344CB8AC3E}">
        <p14:creationId xmlns:p14="http://schemas.microsoft.com/office/powerpoint/2010/main" val="1359901351"/>
      </p:ext>
    </p:extLst>
  </p:cSld>
  <p:clrMapOvr>
    <a:masterClrMapping/>
  </p:clrMapOvr>
  <mc:AlternateContent xmlns:mc="http://schemas.openxmlformats.org/markup-compatibility/2006" xmlns:p14="http://schemas.microsoft.com/office/powerpoint/2010/main">
    <mc:Choice Requires="p14">
      <p:transition spd="slow" p14:dur="2000" advTm="6948"/>
    </mc:Choice>
    <mc:Fallback xmlns="">
      <p:transition spd="slow" advTm="6948"/>
    </mc:Fallback>
  </mc:AlternateContent>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2.xml><?xml version="1.0" encoding="utf-8"?>
<ds:datastoreItem xmlns:ds="http://schemas.openxmlformats.org/officeDocument/2006/customXml" ds:itemID="{50811A92-D464-4AC4-A396-BA73B10CEEAC}">
  <ds:schemaRefs>
    <ds:schemaRef ds:uri="http://schemas.openxmlformats.org/package/2006/metadata/core-properties"/>
    <ds:schemaRef ds:uri="16c05727-aa75-4e4a-9b5f-8a80a1165891"/>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schemas.microsoft.com/sharepoint/v3"/>
    <ds:schemaRef ds:uri="230e9df3-be65-4c73-a93b-d1236ebd677e"/>
    <ds:schemaRef ds:uri="http://purl.org/dc/terms/"/>
    <ds:schemaRef ds:uri="71af3243-3dd4-4a8d-8c0d-dd76da1f02a5"/>
    <ds:schemaRef ds:uri="http://www.w3.org/XML/1998/namespace"/>
  </ds:schemaRefs>
</ds:datastoreItem>
</file>

<file path=customXml/itemProps3.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{DACCD3E9-774E-4316-9212-DDD05CD90156}tf33713516_win32</Template>
  <TotalTime>4276</TotalTime>
  <Words>845</Words>
  <Application>Microsoft Office PowerPoint</Application>
  <PresentationFormat>Widescreen</PresentationFormat>
  <Paragraphs>117</Paragraphs>
  <Slides>9</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Arial</vt:lpstr>
      <vt:lpstr>Calibri</vt:lpstr>
      <vt:lpstr>Gill Sans MT</vt:lpstr>
      <vt:lpstr>Walbaum Display</vt:lpstr>
      <vt:lpstr>3DFloatVTI</vt:lpstr>
      <vt:lpstr>Master n8n and Wordpress Integration</vt:lpstr>
      <vt:lpstr>Course Content</vt:lpstr>
      <vt:lpstr>Agenda</vt:lpstr>
      <vt:lpstr>Open Your First Workflow - AI News Feed Agent </vt:lpstr>
      <vt:lpstr>Here is How to Resolve the Problem</vt:lpstr>
      <vt:lpstr>Go Back to Your If node </vt:lpstr>
      <vt:lpstr>If there if a Row Found</vt:lpstr>
      <vt:lpstr>Test – Test - Test</vt:lpstr>
      <vt:lpstr>PowerPoint Presentation</vt:lpstr>
    </vt:vector>
  </TitlesOfParts>
  <Company>YourPersonalCareerAsvisor.org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Zapier – Fix Bugs and Maintenance</dc:title>
  <dc:creator>Yvon Parizeau</dc:creator>
  <cp:lastModifiedBy>Yvon Parizeau</cp:lastModifiedBy>
  <cp:revision>93</cp:revision>
  <dcterms:created xsi:type="dcterms:W3CDTF">2024-01-02T13:43:37Z</dcterms:created>
  <dcterms:modified xsi:type="dcterms:W3CDTF">2025-06-01T21:39:26Z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_AdHocReviewCycleID">
    <vt:i4>-591918609</vt:i4>
  </property>
  <property fmtid="{D5CDD505-2E9C-101B-9397-08002B2CF9AE}" pid="4" name="_NewReviewCycle">
    <vt:lpwstr/>
  </property>
  <property fmtid="{D5CDD505-2E9C-101B-9397-08002B2CF9AE}" pid="5" name="_EmailSubject">
    <vt:lpwstr>Presentation on How to succeed in a competion</vt:lpwstr>
  </property>
  <property fmtid="{D5CDD505-2E9C-101B-9397-08002B2CF9AE}" pid="6" name="_AuthorEmail">
    <vt:lpwstr>Yvon.Parizeau@ISED-ISDE.GC.CA</vt:lpwstr>
  </property>
  <property fmtid="{D5CDD505-2E9C-101B-9397-08002B2CF9AE}" pid="7" name="_AuthorEmailDisplayName">
    <vt:lpwstr>Parizeau, Yvon (ISED/ISDE)</vt:lpwstr>
  </property>
</Properties>
</file>