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23"/>
  </p:notesMasterIdLst>
  <p:handoutMasterIdLst>
    <p:handoutMasterId r:id="rId24"/>
  </p:handoutMasterIdLst>
  <p:sldIdLst>
    <p:sldId id="388" r:id="rId5"/>
    <p:sldId id="402" r:id="rId6"/>
    <p:sldId id="385" r:id="rId7"/>
    <p:sldId id="403" r:id="rId8"/>
    <p:sldId id="404" r:id="rId9"/>
    <p:sldId id="405" r:id="rId10"/>
    <p:sldId id="406" r:id="rId11"/>
    <p:sldId id="411" r:id="rId12"/>
    <p:sldId id="412" r:id="rId13"/>
    <p:sldId id="413" r:id="rId14"/>
    <p:sldId id="414" r:id="rId15"/>
    <p:sldId id="432" r:id="rId16"/>
    <p:sldId id="431" r:id="rId17"/>
    <p:sldId id="433" r:id="rId18"/>
    <p:sldId id="415" r:id="rId19"/>
    <p:sldId id="417" r:id="rId20"/>
    <p:sldId id="434" r:id="rId21"/>
    <p:sldId id="39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35B"/>
    <a:srgbClr val="CCE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88889" autoAdjust="0"/>
  </p:normalViewPr>
  <p:slideViewPr>
    <p:cSldViewPr snapToGrid="0">
      <p:cViewPr varScale="1">
        <p:scale>
          <a:sx n="62" d="100"/>
          <a:sy n="62" d="100"/>
        </p:scale>
        <p:origin x="1404" y="6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709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1911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471C2C-1567-47F4-803E-468024209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F5B09-2954-46C6-97BB-9E10649FE2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F2C1D-F243-42AB-ADF2-E7CB4E04900E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9A204B-EBA9-4C6D-BFB2-A104F00C8E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F72FC-4D2D-4E5B-A4DD-62E2C822FB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CDBB5-5B4A-4483-935D-A7393518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37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31T19:33:49.53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1 225,'0'-1,"1"-1,-1 1,1-1,-1 1,1-1,-1 1,1-1,0 1,0 0,0-1,0 1,0 0,0 0,0 0,0 0,0 0,1 0,-1 0,0 0,1 0,-1 1,1-1,-1 0,0 1,1 0,3-1,45-9,-46 10,20-4,1 2,-1 1,1 1,0 2,-1 0,1 1,-1 2,0 0,0 1,35 16,50 16,-74-27,0 1,0 2,38 22,-52-25,1-1,0 0,1-2,0-1,0-1,0-1,1 0,31 0,202-5,-131-4,461 4,-557-1,-1-2,1 0,-1-2,1-1,36-13,133-63,-37 13,-136 61,0 2,1 0,0 2,0 1,35 0,0-1,-59 4,0 0,0 0,0 0,1-1,-1 0,0 1,0-1,0 0,0-1,0 1,-1 0,1-1,0 0,0 0,-1 1,1-2,-1 1,0 0,0 0,4-6,-5 6,-1 0,1 0,-1 0,1-1,-1 1,0 0,0-1,0 1,0 0,0-1,-1 1,1 0,-1 0,1-1,-1 1,0 0,0 0,0 0,0 0,0 0,0 0,-1 0,1 0,-1 1,1-1,-1 0,0 1,-3-3,-6-5,0 1,0 0,0 1,-1 0,-1 0,1 2,-1-1,0 2,0 0,0 0,0 1,-21-1,-17 0,1 2,-56 6,20-1,-425-1,475 0,0 2,1 2,-1 1,-53 18,51-13,-1-2,-1-2,-50 5,-327-11,198-5,158 3,2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1T19:34:06.68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2607 263 0,'315'-263'0,"-3237"263"0,3237 263 0,1977-263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0CE34E-5667-4A32-A6BA-10C7A552BC63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CE34D-CFF1-4FFE-815B-D050E7ED2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3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791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068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560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/>
              <a:t>Provide a short news feed summary (around 5 headlines and 1–2 sentences each) about the latest local news happening on {{ $</a:t>
            </a:r>
            <a:r>
              <a:rPr lang="en-CA" sz="1200" dirty="0" err="1"/>
              <a:t>json.submittedAt</a:t>
            </a:r>
            <a:r>
              <a:rPr lang="en-CA" sz="1200" dirty="0"/>
              <a:t> }} in {{ $</a:t>
            </a:r>
            <a:r>
              <a:rPr lang="en-CA" sz="1200" dirty="0" err="1"/>
              <a:t>json.City</a:t>
            </a:r>
            <a:r>
              <a:rPr lang="en-CA" sz="1200" dirty="0"/>
              <a:t> }}. Focus on important events, major announcements, and community news. Do not include the weather forecast. Keep it concise and up-to-date.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24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E68F591-F3C7-4872-BBA0-0693794F4F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99414" y="1051551"/>
            <a:ext cx="3565524" cy="2384898"/>
          </a:xfrm>
        </p:spPr>
        <p:txBody>
          <a:bodyPr anchor="b" anchorCtr="0">
            <a:noAutofit/>
          </a:bodyPr>
          <a:lstStyle/>
          <a:p>
            <a:r>
              <a:rPr lang="en-US" sz="4800" dirty="0"/>
              <a:t>3DFloat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67766A8-18D5-4391-8DB7-7BFF642763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52360" cy="685800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38AD48E-7D67-4BE9-97B6-DB64DE525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7999413" y="445272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6FF8E2-165B-49EB-8120-14190F949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915300" y="5534727"/>
            <a:ext cx="667802" cy="631474"/>
            <a:chOff x="10478914" y="1506691"/>
            <a:chExt cx="667802" cy="63147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9B763A7-EE7D-4306-8306-01E8C86E6350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B3A935F-6844-4FCE-B0AE-5492715A58F1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6EB97-6E8A-4B50-8701-7CB158044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>
            <a:noAutofit/>
          </a:bodyPr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094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923D16-1EC5-4C17-ABA8-B13A1256B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549275"/>
            <a:ext cx="3565524" cy="1997855"/>
          </a:xfrm>
        </p:spPr>
        <p:txBody>
          <a:bodyPr wrap="square" anchor="b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0294D8B-CF64-4C26-8C78-57A375E7D33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0863" y="2677306"/>
            <a:ext cx="3565525" cy="3415519"/>
          </a:xfrm>
        </p:spPr>
        <p:txBody>
          <a:bodyPr anchor="t" anchorCtr="0">
            <a:noAutofit/>
          </a:bodyPr>
          <a:lstStyle>
            <a:lvl1pPr>
              <a:buNone/>
              <a:defRPr/>
            </a:lvl1pPr>
          </a:lstStyle>
          <a:p>
            <a:pPr>
              <a:lnSpc>
                <a:spcPct val="120000"/>
              </a:lnSpc>
            </a:pPr>
            <a:r>
              <a:rPr lang="en-US" sz="1600" dirty="0"/>
              <a:t>Click to add text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7BCF456-426F-435B-8DF0-A32A44F5A8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08928" y="1596771"/>
            <a:ext cx="3448558" cy="3448558"/>
          </a:xfrm>
          <a:custGeom>
            <a:avLst/>
            <a:gdLst>
              <a:gd name="connsiteX0" fmla="*/ 1724279 w 3448558"/>
              <a:gd name="connsiteY0" fmla="*/ 0 h 3448558"/>
              <a:gd name="connsiteX1" fmla="*/ 3448558 w 3448558"/>
              <a:gd name="connsiteY1" fmla="*/ 1724279 h 3448558"/>
              <a:gd name="connsiteX2" fmla="*/ 1724279 w 3448558"/>
              <a:gd name="connsiteY2" fmla="*/ 3448558 h 3448558"/>
              <a:gd name="connsiteX3" fmla="*/ 0 w 3448558"/>
              <a:gd name="connsiteY3" fmla="*/ 1724279 h 3448558"/>
              <a:gd name="connsiteX4" fmla="*/ 1724279 w 3448558"/>
              <a:gd name="connsiteY4" fmla="*/ 0 h 344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558" h="3448558">
                <a:moveTo>
                  <a:pt x="1724279" y="0"/>
                </a:moveTo>
                <a:cubicBezTo>
                  <a:pt x="2676572" y="0"/>
                  <a:pt x="3448558" y="771986"/>
                  <a:pt x="3448558" y="1724279"/>
                </a:cubicBezTo>
                <a:cubicBezTo>
                  <a:pt x="3448558" y="2676572"/>
                  <a:pt x="2676572" y="3448558"/>
                  <a:pt x="1724279" y="3448558"/>
                </a:cubicBezTo>
                <a:cubicBezTo>
                  <a:pt x="771986" y="3448558"/>
                  <a:pt x="0" y="2676572"/>
                  <a:pt x="0" y="1724279"/>
                </a:cubicBezTo>
                <a:cubicBezTo>
                  <a:pt x="0" y="771986"/>
                  <a:pt x="771986" y="0"/>
                  <a:pt x="1724279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4813A609-7079-46D5-9C1D-52004ABDAC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8575" y="596392"/>
            <a:ext cx="2263776" cy="2263776"/>
          </a:xfrm>
          <a:custGeom>
            <a:avLst/>
            <a:gdLst>
              <a:gd name="connsiteX0" fmla="*/ 1131888 w 2263776"/>
              <a:gd name="connsiteY0" fmla="*/ 0 h 2263776"/>
              <a:gd name="connsiteX1" fmla="*/ 2263776 w 2263776"/>
              <a:gd name="connsiteY1" fmla="*/ 1131888 h 2263776"/>
              <a:gd name="connsiteX2" fmla="*/ 1131888 w 2263776"/>
              <a:gd name="connsiteY2" fmla="*/ 2263776 h 2263776"/>
              <a:gd name="connsiteX3" fmla="*/ 0 w 2263776"/>
              <a:gd name="connsiteY3" fmla="*/ 1131888 h 2263776"/>
              <a:gd name="connsiteX4" fmla="*/ 1131888 w 2263776"/>
              <a:gd name="connsiteY4" fmla="*/ 0 h 226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776" h="2263776">
                <a:moveTo>
                  <a:pt x="1131888" y="0"/>
                </a:moveTo>
                <a:cubicBezTo>
                  <a:pt x="1757012" y="0"/>
                  <a:pt x="2263776" y="506764"/>
                  <a:pt x="2263776" y="1131888"/>
                </a:cubicBezTo>
                <a:cubicBezTo>
                  <a:pt x="2263776" y="1757012"/>
                  <a:pt x="1757012" y="2263776"/>
                  <a:pt x="1131888" y="2263776"/>
                </a:cubicBezTo>
                <a:cubicBezTo>
                  <a:pt x="506764" y="2263776"/>
                  <a:pt x="0" y="1757012"/>
                  <a:pt x="0" y="1131888"/>
                </a:cubicBezTo>
                <a:cubicBezTo>
                  <a:pt x="0" y="506764"/>
                  <a:pt x="506764" y="0"/>
                  <a:pt x="113188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14F21DF-D5E0-4C6C-BA2C-D69D65DBB1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91612" y="3324733"/>
            <a:ext cx="2936876" cy="2936876"/>
          </a:xfrm>
          <a:custGeom>
            <a:avLst/>
            <a:gdLst>
              <a:gd name="connsiteX0" fmla="*/ 1468438 w 2936876"/>
              <a:gd name="connsiteY0" fmla="*/ 0 h 2936876"/>
              <a:gd name="connsiteX1" fmla="*/ 2936876 w 2936876"/>
              <a:gd name="connsiteY1" fmla="*/ 1468438 h 2936876"/>
              <a:gd name="connsiteX2" fmla="*/ 1468438 w 2936876"/>
              <a:gd name="connsiteY2" fmla="*/ 2936876 h 2936876"/>
              <a:gd name="connsiteX3" fmla="*/ 0 w 2936876"/>
              <a:gd name="connsiteY3" fmla="*/ 1468438 h 2936876"/>
              <a:gd name="connsiteX4" fmla="*/ 1468438 w 2936876"/>
              <a:gd name="connsiteY4" fmla="*/ 0 h 293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6876" h="2936876">
                <a:moveTo>
                  <a:pt x="1468438" y="0"/>
                </a:moveTo>
                <a:cubicBezTo>
                  <a:pt x="2279434" y="0"/>
                  <a:pt x="2936876" y="657442"/>
                  <a:pt x="2936876" y="1468438"/>
                </a:cubicBezTo>
                <a:cubicBezTo>
                  <a:pt x="2936876" y="2279434"/>
                  <a:pt x="2279434" y="2936876"/>
                  <a:pt x="1468438" y="2936876"/>
                </a:cubicBezTo>
                <a:cubicBezTo>
                  <a:pt x="657442" y="2936876"/>
                  <a:pt x="0" y="2279434"/>
                  <a:pt x="0" y="1468438"/>
                </a:cubicBezTo>
                <a:cubicBezTo>
                  <a:pt x="0" y="657442"/>
                  <a:pt x="657442" y="0"/>
                  <a:pt x="146843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2FF63B4-C261-4597-9EE0-811D250B9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6548755" y="850167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92CF088-7F97-4A11-8A81-0EF641F69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602297" y="5691007"/>
            <a:ext cx="667802" cy="631474"/>
            <a:chOff x="3409557" y="4940429"/>
            <a:chExt cx="667802" cy="63147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65B23B7-CE74-4974-ABD8-BFA31D583416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3537358" y="4940429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99BB1F-6C9D-4972-9EF4-98ACD7BE71E5}"/>
                </a:ext>
              </a:extLst>
            </p:cNvPr>
            <p:cNvSpPr/>
            <p:nvPr/>
          </p:nvSpPr>
          <p:spPr>
            <a:xfrm rot="13500000">
              <a:off x="3544558" y="4858365"/>
              <a:ext cx="270000" cy="540001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8412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458B3A1-C77D-4AFC-B2C8-79520B53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7200"/>
            <a:ext cx="4500562" cy="1562959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551DA26-B267-4F28-B4D0-65B3EF6E11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95544A62-DA23-4840-99DE-09AFC8F4DC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4096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Picture Placeholder 11">
            <a:extLst>
              <a:ext uri="{FF2B5EF4-FFF2-40B4-BE49-F238E27FC236}">
                <a16:creationId xmlns:a16="http://schemas.microsoft.com/office/drawing/2014/main" id="{0C91AF30-C5BB-4601-BDEB-E60C93A169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3808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5B625AA5-EA5B-4115-A461-DA2C7087D8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37904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1B1AE41C-3196-4E6F-A3A8-313A92677F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026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5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517979-166D-4AAA-ABBC-0C3E5C2EC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111559-B769-4E2A-A891-97B3C4AA6BAC}"/>
              </a:ext>
            </a:extLst>
          </p:cNvPr>
          <p:cNvSpPr/>
          <p:nvPr userDrawn="1"/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16724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57281"/>
            <a:ext cx="6640285" cy="3300719"/>
          </a:xfrm>
          <a:gradFill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60000"/>
                </a:schemeClr>
              </a:gs>
            </a:gsLst>
            <a:lin ang="10800000" scaled="1"/>
          </a:gradFill>
        </p:spPr>
        <p:txBody>
          <a:bodyPr>
            <a:noAutofit/>
          </a:bodyPr>
          <a:lstStyle>
            <a:lvl1pPr marL="548640" indent="0">
              <a:lnSpc>
                <a:spcPct val="200000"/>
              </a:lnSpc>
              <a:buNone/>
              <a:defRPr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6640285" cy="3535509"/>
          </a:xfrm>
          <a:gradFill flip="none" rotWithShape="1"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70000"/>
                </a:schemeClr>
              </a:gs>
            </a:gsLst>
            <a:lin ang="10800000" scaled="1"/>
            <a:tileRect/>
          </a:gradFill>
        </p:spPr>
        <p:txBody>
          <a:bodyPr anchor="b" anchorCtr="0">
            <a:noAutofit/>
          </a:bodyPr>
          <a:lstStyle>
            <a:lvl1pPr marL="548640">
              <a:spcAft>
                <a:spcPts val="1200"/>
              </a:spcAft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304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Chart Ta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7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062BF5C-3876-4161-B4FF-14CA94D32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6160" cy="3384550"/>
          </a:xfrm>
        </p:spPr>
        <p:txBody>
          <a:bodyPr wrap="square" anchor="b" anchorCtr="0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17C5C60-EC4D-410B-9997-0B7328960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573155C-3428-4F4F-AE66-A519D777EAAE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853496C-159E-4D47-94B5-0835FB6511B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CE93E330-715B-44E8-84D9-CE166D428DAB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80A2FA6F-99B7-4984-A80C-570644889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39C8C03-81B3-4DE8-B96A-78258E4467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863" y="4097338"/>
            <a:ext cx="3565524" cy="2351087"/>
          </a:xfrm>
        </p:spPr>
        <p:txBody>
          <a:bodyPr>
            <a:noAutofit/>
          </a:bodyPr>
          <a:lstStyle>
            <a:lvl1pPr>
              <a:buNone/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1FBB56D-C8B1-4ED9-A5DB-72BA636DAD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35809" y="656633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8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38C6F9E-A74F-4F54-9409-B6B93DF8C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F0F71C5-78A4-4793-9BD4-3DF0EE3E3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0288775" y="7626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Title 5">
            <a:extLst>
              <a:ext uri="{FF2B5EF4-FFF2-40B4-BE49-F238E27FC236}">
                <a16:creationId xmlns:a16="http://schemas.microsoft.com/office/drawing/2014/main" id="{36F60F77-4CC9-4F86-B70A-85012C6588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" y="548640"/>
            <a:ext cx="8281987" cy="1253041"/>
          </a:xfrm>
        </p:spPr>
        <p:txBody>
          <a:bodyPr>
            <a:noAutofit/>
          </a:bodyPr>
          <a:lstStyle/>
          <a:p>
            <a:r>
              <a:rPr lang="en-US" dirty="0"/>
              <a:t>Team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093F87-C1F6-4FAB-B891-6F7D7FC20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00565" y="4518946"/>
            <a:ext cx="1980001" cy="1363916"/>
            <a:chOff x="4879602" y="3781429"/>
            <a:chExt cx="1980001" cy="1363916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1A4FD5C-1E5B-46D1-BA9D-99928D19AF04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7DF0ED5-A971-408F-A055-C7E5D7A623C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A81F353-4C5B-4A37-9846-2C1E2D0FC25F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2B74EA3-11CE-4D3F-99AD-162563447653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6" name="Picture Placeholder 55">
            <a:extLst>
              <a:ext uri="{FF2B5EF4-FFF2-40B4-BE49-F238E27FC236}">
                <a16:creationId xmlns:a16="http://schemas.microsoft.com/office/drawing/2014/main" id="{8F41896B-6DDA-4F82-9F74-3EBF93A3CD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992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5">
            <a:extLst>
              <a:ext uri="{FF2B5EF4-FFF2-40B4-BE49-F238E27FC236}">
                <a16:creationId xmlns:a16="http://schemas.microsoft.com/office/drawing/2014/main" id="{EF85499B-C29A-4C8B-922C-7CE4771E35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38384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8" name="Picture Placeholder 55">
            <a:extLst>
              <a:ext uri="{FF2B5EF4-FFF2-40B4-BE49-F238E27FC236}">
                <a16:creationId xmlns:a16="http://schemas.microsoft.com/office/drawing/2014/main" id="{F82A1DB8-0AE7-4E17-B07B-FCF45B85EE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61976" y="1993392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Picture Placeholder 55">
            <a:extLst>
              <a:ext uri="{FF2B5EF4-FFF2-40B4-BE49-F238E27FC236}">
                <a16:creationId xmlns:a16="http://schemas.microsoft.com/office/drawing/2014/main" id="{A83EEB6C-83B7-471D-B5A4-4071534048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85568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17A96A8C-F792-485A-9BB9-4DEDCA0CE6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79500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6C65AE07-519E-4E3B-8521-621C834391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733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62">
            <a:extLst>
              <a:ext uri="{FF2B5EF4-FFF2-40B4-BE49-F238E27FC236}">
                <a16:creationId xmlns:a16="http://schemas.microsoft.com/office/drawing/2014/main" id="{FB878318-C287-428B-8105-429BC4B03F5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9151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1465E516-2CEF-4F9E-9375-7D41DCFCBB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38384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7" name="Text Placeholder 62">
            <a:extLst>
              <a:ext uri="{FF2B5EF4-FFF2-40B4-BE49-F238E27FC236}">
                <a16:creationId xmlns:a16="http://schemas.microsoft.com/office/drawing/2014/main" id="{FE012CE3-36AA-4016-A88E-27BCFFEFD6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62743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60">
            <a:extLst>
              <a:ext uri="{FF2B5EF4-FFF2-40B4-BE49-F238E27FC236}">
                <a16:creationId xmlns:a16="http://schemas.microsoft.com/office/drawing/2014/main" id="{8D5671AF-0137-4226-8A84-2784817E51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1976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9" name="Text Placeholder 62">
            <a:extLst>
              <a:ext uri="{FF2B5EF4-FFF2-40B4-BE49-F238E27FC236}">
                <a16:creationId xmlns:a16="http://schemas.microsoft.com/office/drawing/2014/main" id="{DA1587F0-23BF-4FB8-B06C-2B0AA928E9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33112" y="3787288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565C0B22-B5E7-44BB-A17C-7FB5BB5D82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32345" y="4238812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76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5437186" cy="535354"/>
          </a:xfrm>
        </p:spPr>
        <p:txBody>
          <a:bodyPr anchor="b">
            <a:no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427370"/>
            <a:ext cx="5429114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731375"/>
            <a:ext cx="5436392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427370"/>
            <a:ext cx="5436391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39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7931" y="5260967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 rot="2700000">
            <a:off x="10834944" y="17126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10849344" y="51834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BCCE83C-72C8-4181-8D03-7CFB23A6F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6FCDFCC-38D1-43A4-918F-491DBA6B2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3563936" cy="535354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8A9CB740-8581-4D62-8481-7ECBBEDA7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476" y="2432304"/>
            <a:ext cx="3563936" cy="3515555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B16E493-D962-46EC-BBB8-D7E68A6404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1573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88CC7C67-1BA6-42A6-B9D3-8EDF70A3DB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41573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17092A6-D0E6-4EF2-B3B8-AE35438D4D7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139659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 dirty="0"/>
              <a:t>Click to EDIT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4534254A-2561-400F-87CB-18A8D35381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39659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949202B-67AE-417A-A336-DF5257FF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8500"/>
            <a:ext cx="4500562" cy="1562959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786D546-2834-435F-950F-DCEFE654B3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BD763BD-EAC5-4DB8-81AF-9743BB6A95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46AF837-10C6-44A5-B8D6-960A57487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225773" y="385222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77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97246E34-E6EE-4BF3-A0D3-A20868B5A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45BE5FFB-47D1-4474-B6CA-C3C936DF2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008D9209-1A62-4AC3-BF92-94348A9BC06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56248" y="54864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FADBFB6B-1787-4549-91B6-D748C66B13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56248" y="342900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6966E3E-9B30-4375-AC9A-23256CC87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61347" y="125399"/>
            <a:ext cx="1404698" cy="1155641"/>
            <a:chOff x="11161347" y="125399"/>
            <a:chExt cx="1404698" cy="1155641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EBBC5A2-A37E-47DF-9230-9A75067F188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161347" y="125399"/>
              <a:ext cx="1341675" cy="926985"/>
            </a:xfrm>
            <a:custGeom>
              <a:avLst/>
              <a:gdLst>
                <a:gd name="connsiteX0" fmla="*/ 1049126 w 1341675"/>
                <a:gd name="connsiteY0" fmla="*/ 8962 h 926985"/>
                <a:gd name="connsiteX1" fmla="*/ 1341675 w 1341675"/>
                <a:gd name="connsiteY1" fmla="*/ 301511 h 926985"/>
                <a:gd name="connsiteX2" fmla="*/ 1130649 w 1341675"/>
                <a:gd name="connsiteY2" fmla="*/ 512537 h 926985"/>
                <a:gd name="connsiteX3" fmla="*/ 1107397 w 1341675"/>
                <a:gd name="connsiteY3" fmla="*/ 499917 h 926985"/>
                <a:gd name="connsiteX4" fmla="*/ 926985 w 1341675"/>
                <a:gd name="connsiteY4" fmla="*/ 463493 h 926985"/>
                <a:gd name="connsiteX5" fmla="*/ 463493 w 1341675"/>
                <a:gd name="connsiteY5" fmla="*/ 926985 h 926985"/>
                <a:gd name="connsiteX6" fmla="*/ 0 w 1341675"/>
                <a:gd name="connsiteY6" fmla="*/ 926985 h 926985"/>
                <a:gd name="connsiteX7" fmla="*/ 926985 w 1341675"/>
                <a:gd name="connsiteY7" fmla="*/ 0 h 926985"/>
                <a:gd name="connsiteX8" fmla="*/ 1021763 w 1341675"/>
                <a:gd name="connsiteY8" fmla="*/ 4786 h 926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1675" h="926985">
                  <a:moveTo>
                    <a:pt x="1049126" y="8962"/>
                  </a:moveTo>
                  <a:lnTo>
                    <a:pt x="1341675" y="301511"/>
                  </a:lnTo>
                  <a:lnTo>
                    <a:pt x="1130649" y="512537"/>
                  </a:lnTo>
                  <a:lnTo>
                    <a:pt x="1107397" y="499917"/>
                  </a:lnTo>
                  <a:cubicBezTo>
                    <a:pt x="1051945" y="476462"/>
                    <a:pt x="990979" y="463493"/>
                    <a:pt x="926985" y="463493"/>
                  </a:cubicBezTo>
                  <a:cubicBezTo>
                    <a:pt x="671005" y="463493"/>
                    <a:pt x="463493" y="671005"/>
                    <a:pt x="463493" y="926985"/>
                  </a:cubicBezTo>
                  <a:lnTo>
                    <a:pt x="0" y="926985"/>
                  </a:lnTo>
                  <a:cubicBezTo>
                    <a:pt x="0" y="415026"/>
                    <a:pt x="415025" y="0"/>
                    <a:pt x="926985" y="0"/>
                  </a:cubicBezTo>
                  <a:cubicBezTo>
                    <a:pt x="958982" y="0"/>
                    <a:pt x="990601" y="1621"/>
                    <a:pt x="1021763" y="478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54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1781B9A-C230-4FFC-90A8-E0571B1DEDA7}"/>
                </a:ext>
              </a:extLst>
            </p:cNvPr>
            <p:cNvSpPr/>
            <p:nvPr/>
          </p:nvSpPr>
          <p:spPr>
            <a:xfrm rot="2700000">
              <a:off x="11798454" y="994196"/>
              <a:ext cx="107098" cy="46658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innerShdw blurRad="63500" dist="254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295925C-3570-40F1-B3CE-07D947ED464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228590" y="129580"/>
              <a:ext cx="1337455" cy="1042921"/>
            </a:xfrm>
            <a:custGeom>
              <a:avLst/>
              <a:gdLst>
                <a:gd name="connsiteX0" fmla="*/ 1084058 w 1337455"/>
                <a:gd name="connsiteY0" fmla="*/ 16081 h 1042921"/>
                <a:gd name="connsiteX1" fmla="*/ 1337455 w 1337455"/>
                <a:gd name="connsiteY1" fmla="*/ 269477 h 1042921"/>
                <a:gd name="connsiteX2" fmla="*/ 1060775 w 1337455"/>
                <a:gd name="connsiteY2" fmla="*/ 546158 h 1042921"/>
                <a:gd name="connsiteX3" fmla="*/ 1020394 w 1337455"/>
                <a:gd name="connsiteY3" fmla="*/ 532055 h 1042921"/>
                <a:gd name="connsiteX4" fmla="*/ 926985 w 1337455"/>
                <a:gd name="connsiteY4" fmla="*/ 521461 h 1042921"/>
                <a:gd name="connsiteX5" fmla="*/ 463492 w 1337455"/>
                <a:gd name="connsiteY5" fmla="*/ 1042921 h 1042921"/>
                <a:gd name="connsiteX6" fmla="*/ 0 w 1337455"/>
                <a:gd name="connsiteY6" fmla="*/ 1042921 h 1042921"/>
                <a:gd name="connsiteX7" fmla="*/ 926984 w 1337455"/>
                <a:gd name="connsiteY7" fmla="*/ 0 h 1042921"/>
                <a:gd name="connsiteX8" fmla="*/ 1021763 w 1337455"/>
                <a:gd name="connsiteY8" fmla="*/ 5384 h 10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7455" h="1042921">
                  <a:moveTo>
                    <a:pt x="1084058" y="16081"/>
                  </a:moveTo>
                  <a:lnTo>
                    <a:pt x="1337455" y="269477"/>
                  </a:lnTo>
                  <a:lnTo>
                    <a:pt x="1060775" y="546158"/>
                  </a:lnTo>
                  <a:lnTo>
                    <a:pt x="1020394" y="532055"/>
                  </a:lnTo>
                  <a:cubicBezTo>
                    <a:pt x="990222" y="525109"/>
                    <a:pt x="958982" y="521461"/>
                    <a:pt x="926985" y="521461"/>
                  </a:cubicBezTo>
                  <a:cubicBezTo>
                    <a:pt x="671005" y="521461"/>
                    <a:pt x="463493" y="754927"/>
                    <a:pt x="463492" y="1042921"/>
                  </a:cubicBezTo>
                  <a:lnTo>
                    <a:pt x="0" y="1042921"/>
                  </a:lnTo>
                  <a:cubicBezTo>
                    <a:pt x="0" y="466932"/>
                    <a:pt x="415025" y="0"/>
                    <a:pt x="926984" y="0"/>
                  </a:cubicBezTo>
                  <a:cubicBezTo>
                    <a:pt x="958982" y="0"/>
                    <a:pt x="990600" y="1824"/>
                    <a:pt x="1021763" y="5384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4664AE-6DC5-428F-9AC4-5A8F67571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94036" y="5610392"/>
            <a:ext cx="667802" cy="631474"/>
            <a:chOff x="10478914" y="1506691"/>
            <a:chExt cx="667802" cy="63147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88F304-7DF7-42FB-BD6F-D575128A1DDE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04835D9-7DE9-4DDD-A6C2-1C526822700A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3C43C1C-00B3-40E0-B073-B8C56206D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303845" y="5427212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19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2362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65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32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62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557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33" r:id="rId3"/>
    <p:sldLayoutId id="2147483687" r:id="rId4"/>
    <p:sldLayoutId id="2147483734" r:id="rId5"/>
    <p:sldLayoutId id="2147483686" r:id="rId6"/>
    <p:sldLayoutId id="2147483696" r:id="rId7"/>
    <p:sldLayoutId id="2147483707" r:id="rId8"/>
    <p:sldLayoutId id="2147483689" r:id="rId9"/>
    <p:sldLayoutId id="2147483697" r:id="rId10"/>
    <p:sldLayoutId id="2147483731" r:id="rId11"/>
    <p:sldLayoutId id="2147483693" r:id="rId12"/>
    <p:sldLayoutId id="2147483685" r:id="rId13"/>
    <p:sldLayoutId id="2147483688" r:id="rId14"/>
    <p:sldLayoutId id="2147483691" r:id="rId15"/>
    <p:sldLayoutId id="2147483692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2" pos="3840">
          <p15:clr>
            <a:srgbClr val="F26B43"/>
          </p15:clr>
        </p15:guide>
        <p15:guide id="33" orient="horz" pos="2160">
          <p15:clr>
            <a:srgbClr val="F26B43"/>
          </p15:clr>
        </p15:guide>
        <p15:guide id="34" pos="347">
          <p15:clr>
            <a:srgbClr val="F26B43"/>
          </p15:clr>
        </p15:guide>
        <p15:guide id="35" pos="7333">
          <p15:clr>
            <a:srgbClr val="F26B43"/>
          </p15:clr>
        </p15:guide>
        <p15:guide id="36" orient="horz" pos="346">
          <p15:clr>
            <a:srgbClr val="F26B43"/>
          </p15:clr>
        </p15:guide>
        <p15:guide id="37" orient="horz" pos="3974">
          <p15:clr>
            <a:srgbClr val="F26B43"/>
          </p15:clr>
        </p15:guide>
        <p15:guide id="38" pos="824">
          <p15:clr>
            <a:srgbClr val="A4A3A4"/>
          </p15:clr>
        </p15:guide>
        <p15:guide id="39" pos="937">
          <p15:clr>
            <a:srgbClr val="A4A3A4"/>
          </p15:clr>
        </p15:guide>
        <p15:guide id="40" pos="1413">
          <p15:clr>
            <a:srgbClr val="A4A3A4"/>
          </p15:clr>
        </p15:guide>
        <p15:guide id="41" pos="1527">
          <p15:clr>
            <a:srgbClr val="A4A3A4"/>
          </p15:clr>
        </p15:guide>
        <p15:guide id="42" pos="2003">
          <p15:clr>
            <a:srgbClr val="A4A3A4"/>
          </p15:clr>
        </p15:guide>
        <p15:guide id="43" pos="2116">
          <p15:clr>
            <a:srgbClr val="A4A3A4"/>
          </p15:clr>
        </p15:guide>
        <p15:guide id="44" pos="2593">
          <p15:clr>
            <a:srgbClr val="A4A3A4"/>
          </p15:clr>
        </p15:guide>
        <p15:guide id="45" pos="2706">
          <p15:clr>
            <a:srgbClr val="A4A3A4"/>
          </p15:clr>
        </p15:guide>
        <p15:guide id="46" pos="3182">
          <p15:clr>
            <a:srgbClr val="A4A3A4"/>
          </p15:clr>
        </p15:guide>
        <p15:guide id="47" pos="3318">
          <p15:clr>
            <a:srgbClr val="A4A3A4"/>
          </p15:clr>
        </p15:guide>
        <p15:guide id="48" pos="3772">
          <p15:clr>
            <a:srgbClr val="A4A3A4"/>
          </p15:clr>
        </p15:guide>
        <p15:guide id="49" pos="3908">
          <p15:clr>
            <a:srgbClr val="A4A3A4"/>
          </p15:clr>
        </p15:guide>
        <p15:guide id="50" pos="4362">
          <p15:clr>
            <a:srgbClr val="A4A3A4"/>
          </p15:clr>
        </p15:guide>
        <p15:guide id="51" pos="4498">
          <p15:clr>
            <a:srgbClr val="A4A3A4"/>
          </p15:clr>
        </p15:guide>
        <p15:guide id="52" pos="4951">
          <p15:clr>
            <a:srgbClr val="A4A3A4"/>
          </p15:clr>
        </p15:guide>
        <p15:guide id="53" pos="5087">
          <p15:clr>
            <a:srgbClr val="A4A3A4"/>
          </p15:clr>
        </p15:guide>
        <p15:guide id="54" pos="5541">
          <p15:clr>
            <a:srgbClr val="A4A3A4"/>
          </p15:clr>
        </p15:guide>
        <p15:guide id="55" pos="5677">
          <p15:clr>
            <a:srgbClr val="A4A3A4"/>
          </p15:clr>
        </p15:guide>
        <p15:guide id="56" pos="6153">
          <p15:clr>
            <a:srgbClr val="A4A3A4"/>
          </p15:clr>
        </p15:guide>
        <p15:guide id="57" pos="6267">
          <p15:clr>
            <a:srgbClr val="A4A3A4"/>
          </p15:clr>
        </p15:guide>
        <p15:guide id="58" pos="6743">
          <p15:clr>
            <a:srgbClr val="A4A3A4"/>
          </p15:clr>
        </p15:guide>
        <p15:guide id="59" pos="6856">
          <p15:clr>
            <a:srgbClr val="A4A3A4"/>
          </p15:clr>
        </p15:guide>
        <p15:guide id="60" orient="horz" pos="3838">
          <p15:clr>
            <a:srgbClr val="A4A3A4"/>
          </p15:clr>
        </p15:guide>
        <p15:guide id="61" orient="horz" pos="2092">
          <p15:clr>
            <a:srgbClr val="A4A3A4"/>
          </p15:clr>
        </p15:guide>
        <p15:guide id="62" orient="horz" pos="2228">
          <p15:clr>
            <a:srgbClr val="A4A3A4"/>
          </p15:clr>
        </p15:guide>
        <p15:guide id="63" orient="horz" pos="845">
          <p15:clr>
            <a:srgbClr val="A4A3A4"/>
          </p15:clr>
        </p15:guide>
        <p15:guide id="64" orient="horz" pos="958">
          <p15:clr>
            <a:srgbClr val="A4A3A4"/>
          </p15:clr>
        </p15:guide>
        <p15:guide id="65" orient="horz" pos="1480">
          <p15:clr>
            <a:srgbClr val="A4A3A4"/>
          </p15:clr>
        </p15:guide>
        <p15:guide id="66" orient="horz" pos="1593">
          <p15:clr>
            <a:srgbClr val="A4A3A4"/>
          </p15:clr>
        </p15:guide>
        <p15:guide id="67" orient="horz" pos="2727">
          <p15:clr>
            <a:srgbClr val="A4A3A4"/>
          </p15:clr>
        </p15:guide>
        <p15:guide id="68" orient="horz" pos="2840">
          <p15:clr>
            <a:srgbClr val="A4A3A4"/>
          </p15:clr>
        </p15:guide>
        <p15:guide id="69" orient="horz" pos="3339">
          <p15:clr>
            <a:srgbClr val="A4A3A4"/>
          </p15:clr>
        </p15:guide>
        <p15:guide id="70" orient="horz" pos="347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drive.google.com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drive.google.com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elest.io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Relationship Id="rId5" Type="http://schemas.openxmlformats.org/officeDocument/2006/relationships/image" Target="../media/image10.png"/><Relationship Id="rId4" Type="http://schemas.openxmlformats.org/officeDocument/2006/relationships/customXml" Target="../ink/ink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1202D-3FA7-F444-4B3E-A541B96626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Master n8n and WordPress Integration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20AC2-46A7-A6FD-056C-4EACEE63E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4" y="3857458"/>
            <a:ext cx="3565524" cy="1731963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Module 2 - Introduction to n8n – Creating the Product</a:t>
            </a:r>
          </a:p>
          <a:p>
            <a:endParaRPr lang="en-CA" dirty="0"/>
          </a:p>
        </p:txBody>
      </p:sp>
      <p:pic>
        <p:nvPicPr>
          <p:cNvPr id="9" name="Picture Placeholder 8" descr="A robot holding a tablet&#10;&#10;AI-generated content may be incorrect.">
            <a:extLst>
              <a:ext uri="{FF2B5EF4-FFF2-40B4-BE49-F238E27FC236}">
                <a16:creationId xmlns:a16="http://schemas.microsoft.com/office/drawing/2014/main" id="{5BD3EC73-EDEF-FBEB-04AC-B2ED571E23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9523" r="195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227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53"/>
    </mc:Choice>
    <mc:Fallback xmlns="">
      <p:transition spd="slow" advTm="1275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C5960-9B9A-157F-FEAD-88BCE9BEF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200" y="196900"/>
            <a:ext cx="11091600" cy="1332000"/>
          </a:xfrm>
        </p:spPr>
        <p:txBody>
          <a:bodyPr/>
          <a:lstStyle/>
          <a:p>
            <a:r>
              <a:rPr lang="en-CA" dirty="0"/>
              <a:t>Course Content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D433AF34-0625-D521-6078-00F53473401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70237" y="1039380"/>
          <a:ext cx="11051526" cy="534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6431">
                  <a:extLst>
                    <a:ext uri="{9D8B030D-6E8A-4147-A177-3AD203B41FA5}">
                      <a16:colId xmlns:a16="http://schemas.microsoft.com/office/drawing/2014/main" val="540195856"/>
                    </a:ext>
                  </a:extLst>
                </a:gridCol>
                <a:gridCol w="5822302">
                  <a:extLst>
                    <a:ext uri="{9D8B030D-6E8A-4147-A177-3AD203B41FA5}">
                      <a16:colId xmlns:a16="http://schemas.microsoft.com/office/drawing/2014/main" val="1332766592"/>
                    </a:ext>
                  </a:extLst>
                </a:gridCol>
                <a:gridCol w="3672793">
                  <a:extLst>
                    <a:ext uri="{9D8B030D-6E8A-4147-A177-3AD203B41FA5}">
                      <a16:colId xmlns:a16="http://schemas.microsoft.com/office/drawing/2014/main" val="4188380225"/>
                    </a:ext>
                  </a:extLst>
                </a:gridCol>
              </a:tblGrid>
              <a:tr h="438561">
                <a:tc>
                  <a:txBody>
                    <a:bodyPr/>
                    <a:lstStyle/>
                    <a:p>
                      <a:r>
                        <a:rPr lang="en-CA" dirty="0"/>
                        <a:t>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Activities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844774"/>
                  </a:ext>
                </a:extLst>
              </a:tr>
              <a:tr h="1080424">
                <a:tc>
                  <a:txBody>
                    <a:bodyPr/>
                    <a:lstStyle/>
                    <a:p>
                      <a:r>
                        <a:rPr lang="en-CA" dirty="0"/>
                        <a:t>Week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Course Outline</a:t>
                      </a:r>
                    </a:p>
                    <a:p>
                      <a:endParaRPr lang="en-CA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1: 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WordPress (Create a Business Site)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48846"/>
                  </a:ext>
                </a:extLst>
              </a:tr>
              <a:tr h="759208">
                <a:tc>
                  <a:txBody>
                    <a:bodyPr/>
                    <a:lstStyle/>
                    <a:p>
                      <a:r>
                        <a:rPr lang="en-CA" dirty="0"/>
                        <a:t>Week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2: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Introduction to n8n (Create the Products)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398352"/>
                  </a:ext>
                </a:extLst>
              </a:tr>
              <a:tr h="661280">
                <a:tc>
                  <a:txBody>
                    <a:bodyPr/>
                    <a:lstStyle/>
                    <a:p>
                      <a:r>
                        <a:rPr lang="en-CA" dirty="0"/>
                        <a:t>Week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Module 3 n8n – Advanced (Monitor Sales)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465223"/>
                  </a:ext>
                </a:extLst>
              </a:tr>
              <a:tr h="857791">
                <a:tc>
                  <a:txBody>
                    <a:bodyPr/>
                    <a:lstStyle/>
                    <a:p>
                      <a:r>
                        <a:rPr lang="en-CA" dirty="0"/>
                        <a:t>Weed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4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8n8 – Fix Bugs / Maintenance (Improve the Products)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359537"/>
                  </a:ext>
                </a:extLst>
              </a:tr>
              <a:tr h="1080424">
                <a:tc>
                  <a:txBody>
                    <a:bodyPr/>
                    <a:lstStyle/>
                    <a:p>
                      <a:r>
                        <a:rPr lang="en-CA" dirty="0"/>
                        <a:t>Week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5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Creating a Video (Marketing Campaign)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Overview and Conclusion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520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725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692"/>
    </mc:Choice>
    <mc:Fallback xmlns="">
      <p:transition spd="slow" advTm="5369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14E68-5977-4291-863B-E0E37C251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1CA7A-1D68-5E8C-C700-83AB02AB0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663100"/>
            <a:ext cx="3785163" cy="3979625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en-CA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Create Directories in Gmail Drive</a:t>
            </a:r>
          </a:p>
          <a:p>
            <a:pPr>
              <a:lnSpc>
                <a:spcPct val="115000"/>
              </a:lnSpc>
            </a:pPr>
            <a:r>
              <a:rPr lang="en-CA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Create a Google Sheet</a:t>
            </a:r>
          </a:p>
          <a:p>
            <a:pPr>
              <a:lnSpc>
                <a:spcPct val="115000"/>
              </a:lnSpc>
            </a:pPr>
            <a:r>
              <a:rPr lang="en-CA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Set up n8n </a:t>
            </a:r>
            <a:r>
              <a:rPr lang="en-CA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to Retrieve Data From the Sheet and Send an Email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408EC-A042-8CE0-8167-E148BF6E1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3</a:t>
            </a:fld>
            <a:endParaRPr lang="en-US"/>
          </a:p>
        </p:txBody>
      </p:sp>
      <p:pic>
        <p:nvPicPr>
          <p:cNvPr id="10" name="Picture 9" descr="A person holding a tablet">
            <a:extLst>
              <a:ext uri="{FF2B5EF4-FFF2-40B4-BE49-F238E27FC236}">
                <a16:creationId xmlns:a16="http://schemas.microsoft.com/office/drawing/2014/main" id="{CCD6FFE3-4393-61C7-547D-ECF8BB9C4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9620" y="1215275"/>
            <a:ext cx="6464300" cy="430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3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61"/>
    </mc:Choice>
    <mc:Fallback xmlns="">
      <p:transition spd="slow" advTm="1566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BD5F8-E094-A590-9816-1BB927B71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Create a Folder in Your Google Drive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71C72-A5FE-CB1D-5CBF-723AFB898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8" y="1439186"/>
            <a:ext cx="6661098" cy="39796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18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Open Google Drive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Go to </a:t>
            </a:r>
            <a:r>
              <a:rPr lang="en-CA" sz="2400" b="1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/>
              </a:rPr>
              <a:t>drive.google.com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Create the Main Folder ("AI")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Click the "+ New" button (on the left-hand side).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Select "Folder" from the menu.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Name the folder AI and click Create.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This is your main folder where everything rela</a:t>
            </a:r>
            <a:r>
              <a:rPr lang="en-CA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ted to your AI projects will go.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endParaRPr lang="en-CA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CA" sz="18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5DD8A-C945-E7EF-A59A-D727F19F4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4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33C25A-7A3C-AF70-85F5-80ABBE812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4177" y="2635849"/>
            <a:ext cx="3758843" cy="158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16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AED3A-08DD-C553-56F1-8FC2647D3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Create a Subfolder for Your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630CD-13F6-D899-0BE2-C2F771EB5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096" y="1714993"/>
            <a:ext cx="11090274" cy="39796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Create a Subfolder (“</a:t>
            </a: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AI Newsfeed Agent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")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Open the AI folder by double-clicking it.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Inside the AI folder: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Click "+ New" again.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Select "Folder".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Name this new folder </a:t>
            </a:r>
            <a:r>
              <a:rPr lang="en-CA" sz="2400" b="1" u="sng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AI Newsfeed Agent 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and click Create.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This organizes your first AI project neatly under the AI main folder.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D4E3A-095E-3783-58B7-9A4C7E24D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62706C-34CB-0E6B-AF97-7C76CEE12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0744" y="2118504"/>
            <a:ext cx="3758843" cy="158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173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E0152-E4C3-9720-8071-C21DB6F8C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Create a Google 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5BA09-C047-25E2-4992-65499C916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881275"/>
            <a:ext cx="5545137" cy="39796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Open Google Drive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CA" sz="2400" b="1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Go to </a:t>
            </a:r>
            <a:r>
              <a:rPr lang="en-CA" sz="2400" b="1" u="sng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/>
              </a:rPr>
              <a:t>drive.google.com</a:t>
            </a:r>
            <a:r>
              <a:rPr lang="en-CA" sz="2400" b="1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Go to Your “</a:t>
            </a: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AI Newsfeed Agent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" Folder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You’ll create and save your Google Sheet inside this folder!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buNone/>
            </a:pPr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0BA9CC-C2B6-58E9-ADE7-9BCB32D7C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6</a:t>
            </a:fld>
            <a:endParaRPr lang="en-US"/>
          </a:p>
        </p:txBody>
      </p:sp>
      <p:pic>
        <p:nvPicPr>
          <p:cNvPr id="10" name="Picture 9" descr="A computer on a table&#10;&#10;AI-generated content may be incorrect.">
            <a:extLst>
              <a:ext uri="{FF2B5EF4-FFF2-40B4-BE49-F238E27FC236}">
                <a16:creationId xmlns:a16="http://schemas.microsoft.com/office/drawing/2014/main" id="{38F2E4B0-F601-029F-2654-2853722DA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755" y="1701845"/>
            <a:ext cx="4338484" cy="433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939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47FD1-6390-89C6-967B-E4AF5EDF8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366809"/>
            <a:ext cx="9832003" cy="1332000"/>
          </a:xfrm>
        </p:spPr>
        <p:txBody>
          <a:bodyPr/>
          <a:lstStyle/>
          <a:p>
            <a:r>
              <a:rPr lang="en-CA" sz="5400" dirty="0"/>
              <a:t>Create the Google 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34512-AB12-EFB3-8B1D-E13D0D798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698809"/>
            <a:ext cx="6379210" cy="39796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Create Your Google </a:t>
            </a: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Sheet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Inside the AI Newsfeed Agent folder: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Click the "+ New" button (top-left corner).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Hover over "More" and select "Google </a:t>
            </a: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Sheet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".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CA" sz="2400" b="1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This ensures the </a:t>
            </a:r>
            <a:r>
              <a:rPr lang="en-CA" sz="2400" b="1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Google Sheet</a:t>
            </a:r>
            <a:r>
              <a:rPr lang="en-CA" sz="2400" b="1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is saved inside the AI Newsfeed Agent folder automatically.</a:t>
            </a:r>
            <a:endParaRPr lang="en-CA" sz="28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71DD-CC78-30D1-AEC0-95C771512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7</a:t>
            </a:fld>
            <a:endParaRPr lang="en-US"/>
          </a:p>
        </p:txBody>
      </p:sp>
      <p:pic>
        <p:nvPicPr>
          <p:cNvPr id="12" name="Picture 11" descr="A computer on a desk&#10;&#10;AI-generated content may be incorrect.">
            <a:extLst>
              <a:ext uri="{FF2B5EF4-FFF2-40B4-BE49-F238E27FC236}">
                <a16:creationId xmlns:a16="http://schemas.microsoft.com/office/drawing/2014/main" id="{DFD6B3D6-4B3B-0C91-5D98-10BFA7C4C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7689" y="1663771"/>
            <a:ext cx="3787877" cy="378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34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25C53-D747-E344-6322-2AAA6A3B9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Instructions to Set up n8n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B9361-451E-F9C7-0640-6FA75262F2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874" y="1628944"/>
            <a:ext cx="7988705" cy="3979625"/>
          </a:xfrm>
        </p:spPr>
        <p:txBody>
          <a:bodyPr/>
          <a:lstStyle/>
          <a:p>
            <a:pPr marL="514350" indent="-514350">
              <a:lnSpc>
                <a:spcPct val="115000"/>
              </a:lnSpc>
              <a:spcAft>
                <a:spcPts val="800"/>
              </a:spcAft>
              <a:buAutoNum type="arabicPeriod"/>
            </a:pPr>
            <a:r>
              <a:rPr lang="en-CA" sz="28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Go to the </a:t>
            </a:r>
            <a:r>
              <a:rPr lang="en-CA" sz="2800" b="1" kern="100" dirty="0" err="1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Elestio</a:t>
            </a:r>
            <a:r>
              <a:rPr lang="en-CA" sz="28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Website </a:t>
            </a:r>
            <a:r>
              <a:rPr lang="en-CA" sz="28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/>
              </a:rPr>
              <a:t>https://elest.io/</a:t>
            </a:r>
            <a:endParaRPr lang="en-CA" sz="2800" b="1" kern="100" dirty="0"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800"/>
              </a:spcAft>
              <a:buAutoNum type="arabicPeriod"/>
            </a:pPr>
            <a:r>
              <a:rPr lang="en-CA" sz="28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Start free or c</a:t>
            </a:r>
            <a:r>
              <a:rPr lang="en-CA" sz="28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reate an account</a:t>
            </a:r>
            <a:endParaRPr lang="en-CA" sz="2800" b="1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800"/>
              </a:spcAft>
              <a:buAutoNum type="arabicPeriod"/>
            </a:pPr>
            <a:r>
              <a:rPr lang="en-CA" sz="28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Select the cloud </a:t>
            </a:r>
            <a:r>
              <a:rPr lang="en-CA" sz="28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CA" sz="28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rovider HETZNER</a:t>
            </a:r>
          </a:p>
          <a:p>
            <a:pPr marL="514350" indent="-514350">
              <a:lnSpc>
                <a:spcPct val="115000"/>
              </a:lnSpc>
              <a:spcAft>
                <a:spcPts val="800"/>
              </a:spcAft>
              <a:buAutoNum type="arabicPeriod"/>
            </a:pPr>
            <a:r>
              <a:rPr lang="en-CA" sz="28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Select n8n</a:t>
            </a:r>
            <a:endParaRPr lang="en-CA" sz="2800" b="1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800"/>
              </a:spcAft>
              <a:buAutoNum type="arabicPeriod"/>
            </a:pPr>
            <a:r>
              <a:rPr lang="en-CA" sz="28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Name your server</a:t>
            </a:r>
          </a:p>
          <a:p>
            <a:pPr marL="514350" indent="-514350">
              <a:lnSpc>
                <a:spcPct val="115000"/>
              </a:lnSpc>
              <a:spcAft>
                <a:spcPts val="800"/>
              </a:spcAft>
              <a:buAutoNum type="arabicPeriod"/>
            </a:pPr>
            <a:r>
              <a:rPr lang="en-CA" sz="28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Go to the Admin UI to open n8n. You may need to click on the show admin Ui BUTTON</a:t>
            </a:r>
            <a:endParaRPr lang="en-CA" sz="28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4758DC-EAC5-16EB-5E3A-20866FA58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8686" y="2083546"/>
            <a:ext cx="3226440" cy="110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71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D360D-CBA5-F107-1C54-DFCAB166E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Understanding the n8n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8E034-2670-7355-C55B-4616A9734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8" y="1582257"/>
            <a:ext cx="6559185" cy="39796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18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Understand the Basics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</a:t>
            </a:r>
            <a:r>
              <a:rPr lang="en-CA" sz="2400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he sidebar menu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Creating a workflow 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Creating a folder (AI Newsfeed Agent)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Each workflow has: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One or more trigger </a:t>
            </a: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ode(s)</a:t>
            </a:r>
            <a:r>
              <a:rPr lang="en-CA" sz="24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(what starts the automation)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CA" sz="24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One or more 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nodes</a:t>
            </a:r>
            <a:r>
              <a:rPr lang="en-CA" sz="24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(what happens next)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1A73C-D9E9-552C-F6DB-AC1BC341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11E431-CAB0-07CD-1723-2AC7F3163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7984" y="1215275"/>
            <a:ext cx="6678363" cy="229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68CF-98C8-9F02-49AE-0A4A3A009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200" y="350787"/>
            <a:ext cx="11091600" cy="1332000"/>
          </a:xfrm>
        </p:spPr>
        <p:txBody>
          <a:bodyPr/>
          <a:lstStyle/>
          <a:p>
            <a:r>
              <a:rPr lang="en-CA" dirty="0"/>
              <a:t>Create Your First Workflow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9559A-75A6-6323-F0EC-F034AA804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200" y="1292115"/>
            <a:ext cx="6484118" cy="39796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CA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Create Your First </a:t>
            </a:r>
            <a:r>
              <a:rPr lang="en-CA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Workflow</a:t>
            </a:r>
            <a:endParaRPr lang="en-CA" sz="1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Change the name to  </a:t>
            </a:r>
            <a:r>
              <a:rPr lang="en-CA" u="sng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AI Newsfeed Agent</a:t>
            </a:r>
          </a:p>
          <a:p>
            <a:pPr marL="342900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Click on the AI Newsfeed Agent folder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Click the </a:t>
            </a:r>
            <a:r>
              <a:rPr lang="en-CA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CA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button</a:t>
            </a:r>
          </a:p>
          <a:p>
            <a:pPr marL="342900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Choose your </a:t>
            </a:r>
            <a:r>
              <a:rPr lang="en-CA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Trigger: </a:t>
            </a:r>
            <a:r>
              <a:rPr lang="en-CA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N8n forms 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CA" sz="20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Add questions</a:t>
            </a:r>
          </a:p>
          <a:p>
            <a:pPr lvl="2"/>
            <a:r>
              <a:rPr lang="en-CA" sz="2000" dirty="0"/>
              <a:t>First Name: </a:t>
            </a:r>
          </a:p>
          <a:p>
            <a:pPr lvl="2"/>
            <a:r>
              <a:rPr lang="en-CA" sz="2000" dirty="0"/>
              <a:t>Last Name:</a:t>
            </a:r>
          </a:p>
          <a:p>
            <a:pPr lvl="2"/>
            <a:r>
              <a:rPr lang="en-CA" sz="2000" dirty="0"/>
              <a:t>Email:</a:t>
            </a:r>
          </a:p>
          <a:p>
            <a:pPr lvl="2"/>
            <a:r>
              <a:rPr lang="en-CA" sz="2000" dirty="0"/>
              <a:t>City:</a:t>
            </a:r>
            <a:endParaRPr lang="en-CA" sz="4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E5BC4-05C0-056A-E929-740F0735D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10</a:t>
            </a:fld>
            <a:endParaRPr lang="en-US"/>
          </a:p>
        </p:txBody>
      </p:sp>
      <p:pic>
        <p:nvPicPr>
          <p:cNvPr id="8" name="Picture 7" descr="A robot holding a tablet&#10;&#10;AI-generated content may be incorrect.">
            <a:extLst>
              <a:ext uri="{FF2B5EF4-FFF2-40B4-BE49-F238E27FC236}">
                <a16:creationId xmlns:a16="http://schemas.microsoft.com/office/drawing/2014/main" id="{745038F5-B5FB-A1A8-715A-833180719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6710" y="1231490"/>
            <a:ext cx="4395019" cy="439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75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A3525-97EB-702C-6316-8FB39511A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 Add Nodes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E9EC6-50A1-9AB2-B683-3FEEAD836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88" y="2161926"/>
            <a:ext cx="6019093" cy="39796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5. Click of the +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Set Up an OpenAI node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You will need to go to the OpenAI website to create an account (click on Docs to get instructions)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Scroll Down and Add the prompt (see my next page)</a:t>
            </a:r>
            <a:endParaRPr lang="en-CA" sz="2400" b="1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r>
              <a:rPr lang="en-CA" sz="2400" dirty="0"/>
              <a:t>	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7AE186-0262-426A-2DE1-74EED9FF3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134" y="0"/>
            <a:ext cx="5403866" cy="697399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C6C3953-2B47-1D2E-19B9-B47DBC77D192}"/>
                  </a:ext>
                </a:extLst>
              </p14:cNvPr>
              <p14:cNvContentPartPr/>
              <p14:nvPr/>
            </p14:nvContentPartPr>
            <p14:xfrm>
              <a:off x="10972440" y="879712"/>
              <a:ext cx="1000440" cy="1450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C6C3953-2B47-1D2E-19B9-B47DBC77D19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918800" y="771712"/>
                <a:ext cx="1108080" cy="36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911726D-DF63-66FB-50A9-E676B115758C}"/>
                  </a:ext>
                </a:extLst>
              </p14:cNvPr>
              <p14:cNvContentPartPr/>
              <p14:nvPr/>
            </p14:nvContentPartPr>
            <p14:xfrm>
              <a:off x="11005597" y="990592"/>
              <a:ext cx="1052280" cy="950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911726D-DF63-66FB-50A9-E676B115758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951597" y="882592"/>
                <a:ext cx="1159920" cy="31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31696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F1883-C16A-9041-9BBA-D4167D834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Add a Prompt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40B10-028D-DEA1-60F3-B3F2E2825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632752"/>
            <a:ext cx="11382832" cy="3979625"/>
          </a:xfrm>
        </p:spPr>
        <p:txBody>
          <a:bodyPr/>
          <a:lstStyle/>
          <a:p>
            <a:r>
              <a:rPr lang="en-CA" sz="2800" dirty="0"/>
              <a:t>Expand the prompt by clicking on the small icon in the </a:t>
            </a:r>
            <a:r>
              <a:rPr lang="en-CA" sz="2800" dirty="0" err="1"/>
              <a:t>buttom</a:t>
            </a:r>
            <a:r>
              <a:rPr lang="en-CA" sz="2800" dirty="0"/>
              <a:t> right corner</a:t>
            </a:r>
          </a:p>
          <a:p>
            <a:r>
              <a:rPr lang="en-CA" sz="2800" dirty="0"/>
              <a:t>Prompt:</a:t>
            </a:r>
          </a:p>
          <a:p>
            <a:pPr marL="457200" lvl="1" indent="0">
              <a:buNone/>
            </a:pPr>
            <a:r>
              <a:rPr lang="en-CA" sz="2200" dirty="0"/>
              <a:t>Provide a short news feed summary (around 5 headlines and 1–2 sentences each) about the latest local news happening on {{ $</a:t>
            </a:r>
            <a:r>
              <a:rPr lang="en-CA" sz="2200" dirty="0" err="1"/>
              <a:t>json.submittedAt</a:t>
            </a:r>
            <a:r>
              <a:rPr lang="en-CA" sz="2200" dirty="0"/>
              <a:t> }} in {{ $</a:t>
            </a:r>
            <a:r>
              <a:rPr lang="en-CA" sz="2200" dirty="0" err="1"/>
              <a:t>json.City</a:t>
            </a:r>
            <a:r>
              <a:rPr lang="en-CA" sz="2200" dirty="0"/>
              <a:t> }}. Focus on important events, major announcements, and community news. Do not include the weather forecast. Keep it concise and up-to-date.</a:t>
            </a:r>
          </a:p>
          <a:p>
            <a:r>
              <a:rPr lang="en-CA" sz="2800" dirty="0"/>
              <a:t>Replace the {{ $</a:t>
            </a:r>
            <a:r>
              <a:rPr lang="en-CA" sz="2800" dirty="0" err="1"/>
              <a:t>json.submittedAt</a:t>
            </a:r>
            <a:r>
              <a:rPr lang="en-CA" sz="2800" dirty="0"/>
              <a:t> }} in {{ $</a:t>
            </a:r>
            <a:r>
              <a:rPr lang="en-CA" sz="2800" dirty="0" err="1"/>
              <a:t>json.City</a:t>
            </a:r>
            <a:r>
              <a:rPr lang="en-CA" sz="2800" dirty="0"/>
              <a:t> }}. Drag the fields from the input at the left </a:t>
            </a:r>
          </a:p>
          <a:p>
            <a:r>
              <a:rPr lang="en-CA" sz="2800" dirty="0"/>
              <a:t>Activate the simplify output</a:t>
            </a:r>
          </a:p>
        </p:txBody>
      </p:sp>
    </p:spTree>
    <p:extLst>
      <p:ext uri="{BB962C8B-B14F-4D97-AF65-F5344CB8AC3E}">
        <p14:creationId xmlns:p14="http://schemas.microsoft.com/office/powerpoint/2010/main" val="2022173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F4737-6886-115D-858B-3D37B6620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Create the Next Node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28A51-03E7-780C-B0C8-BB1F3F19F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013" y="2042524"/>
            <a:ext cx="6836339" cy="3979625"/>
          </a:xfrm>
        </p:spPr>
        <p:txBody>
          <a:bodyPr/>
          <a:lstStyle/>
          <a:p>
            <a:pPr marL="914400" lvl="2" indent="0">
              <a:buNone/>
            </a:pPr>
            <a:r>
              <a:rPr lang="en-CA" sz="2800" b="1" u="sng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en-CA" sz="2800" b="1" u="sng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CA" sz="2800" b="1" u="sng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CA" sz="2800" b="1" u="sng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ode:</a:t>
            </a:r>
            <a:r>
              <a:rPr lang="en-CA" sz="28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Gmail</a:t>
            </a:r>
          </a:p>
          <a:p>
            <a:pPr marL="914400" lvl="2" indent="0">
              <a:buNone/>
            </a:pPr>
            <a:r>
              <a:rPr lang="en-CA" sz="28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You will need to create the credentials to link to Gmail. Click on Docs for instructions</a:t>
            </a:r>
          </a:p>
          <a:p>
            <a:pPr marL="914400" lvl="2" indent="0">
              <a:buNone/>
            </a:pPr>
            <a:endParaRPr lang="en-CA" sz="2800" b="1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650622-4903-814E-C816-B969FD460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640" y="191065"/>
            <a:ext cx="4899347" cy="647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644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4B2DA-2540-89FB-3CC5-435C67751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Gmail Node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4DFAF-E909-DBF4-E948-659DD8564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39187"/>
            <a:ext cx="6379210" cy="3979625"/>
          </a:xfrm>
        </p:spPr>
        <p:txBody>
          <a:bodyPr/>
          <a:lstStyle/>
          <a:p>
            <a:r>
              <a:rPr lang="en-CA" sz="2400" dirty="0"/>
              <a:t>Scroll Down and add the subject and message by dragging the appropriate field from the right</a:t>
            </a:r>
          </a:p>
          <a:p>
            <a:endParaRPr lang="en-CA" sz="2400" dirty="0"/>
          </a:p>
          <a:p>
            <a:r>
              <a:rPr lang="en-CA" sz="2400" dirty="0"/>
              <a:t>You can test each node individually or the entire workflow.</a:t>
            </a:r>
          </a:p>
          <a:p>
            <a:r>
              <a:rPr lang="en-CA" sz="2400" dirty="0"/>
              <a:t> Double-click on the trigger to obtain the URL to test it in your browser. Use the production URL, not the test one.</a:t>
            </a:r>
          </a:p>
          <a:p>
            <a:r>
              <a:rPr lang="en-CA" sz="2400" dirty="0"/>
              <a:t>In the next module, I will show you how to send the URL to the client when they purchase the product.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D79291-C984-C847-6DC0-E26702D46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487" y="196900"/>
            <a:ext cx="4983713" cy="63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418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DD7CE-A2C2-D392-9639-511CF1122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Test – Test -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1994E-9160-9F7A-62DF-9AD00C442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2" y="1881275"/>
            <a:ext cx="5672956" cy="39796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en-CA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Test Your </a:t>
            </a:r>
            <a:r>
              <a:rPr lang="en-CA" sz="2400" b="1" kern="100" dirty="0" err="1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Wokflow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Check if the action works properly  (Did you get the email, and did it contain the ChatGPT information)</a:t>
            </a:r>
          </a:p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6A100-6A91-BC89-8302-973F0FCDC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15</a:t>
            </a:fld>
            <a:endParaRPr lang="en-US"/>
          </a:p>
        </p:txBody>
      </p:sp>
      <p:pic>
        <p:nvPicPr>
          <p:cNvPr id="8" name="Picture 7" descr="A glass sign with a sign in it&#10;&#10;AI-generated content may be incorrect.">
            <a:extLst>
              <a:ext uri="{FF2B5EF4-FFF2-40B4-BE49-F238E27FC236}">
                <a16:creationId xmlns:a16="http://schemas.microsoft.com/office/drawing/2014/main" id="{7246515D-76DB-52EA-9406-F23C2EACE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6505" y="2040695"/>
            <a:ext cx="4124632" cy="412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741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87950-C752-5FEF-C84A-3BD6EB90B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Go Live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22FA5-EA04-EF62-08F3-750202FA2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8" y="1881275"/>
            <a:ext cx="6793834" cy="39796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9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Turn </a:t>
            </a: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our workflow </a:t>
            </a: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After a successful test, click 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“Active."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Your automation is now live!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u="sng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Test</a:t>
            </a:r>
            <a:r>
              <a:rPr lang="en-CA" sz="2400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sending a response directly </a:t>
            </a:r>
            <a:r>
              <a:rPr lang="en-CA" sz="2400" u="sng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from the URL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D3575-1B8E-7EDF-2802-EB0DFBF02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16</a:t>
            </a:fld>
            <a:endParaRPr lang="en-US"/>
          </a:p>
        </p:txBody>
      </p:sp>
      <p:pic>
        <p:nvPicPr>
          <p:cNvPr id="8" name="Picture 7" descr="A robot touching a screen&#10;&#10;AI-generated content may be incorrect.">
            <a:extLst>
              <a:ext uri="{FF2B5EF4-FFF2-40B4-BE49-F238E27FC236}">
                <a16:creationId xmlns:a16="http://schemas.microsoft.com/office/drawing/2014/main" id="{62D19DD4-F1F0-2819-F4E9-00B65D0B0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2948" y="1223462"/>
            <a:ext cx="3979626" cy="397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539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DCFC6-41DC-F18D-A5DA-D6739FCFD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Next Module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4CE65-5177-DDD8-AD97-71722257B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3200" dirty="0"/>
              <a:t>Show the students what the two workflows will look like at the end of module 3 and 4</a:t>
            </a:r>
          </a:p>
        </p:txBody>
      </p:sp>
    </p:spTree>
    <p:extLst>
      <p:ext uri="{BB962C8B-B14F-4D97-AF65-F5344CB8AC3E}">
        <p14:creationId xmlns:p14="http://schemas.microsoft.com/office/powerpoint/2010/main" val="2753669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question marks&#10;&#10;AI-generated content may be incorrect.">
            <a:extLst>
              <a:ext uri="{FF2B5EF4-FFF2-40B4-BE49-F238E27FC236}">
                <a16:creationId xmlns:a16="http://schemas.microsoft.com/office/drawing/2014/main" id="{443BB0B9-9BD5-8EEA-0560-467498DCA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566" y="0"/>
            <a:ext cx="12208565" cy="684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90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48"/>
    </mc:Choice>
    <mc:Fallback xmlns="">
      <p:transition spd="slow" advTm="6948"/>
    </mc:Fallback>
  </mc:AlternateContent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Walbaum Display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4876F9-7AE1-498D-B8FE-1E3AD703D2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811A92-D464-4AC4-A396-BA73B10CEEAC}">
  <ds:schemaRefs>
    <ds:schemaRef ds:uri="http://purl.org/dc/elements/1.1/"/>
    <ds:schemaRef ds:uri="http://schemas.microsoft.com/office/2006/metadata/properties"/>
    <ds:schemaRef ds:uri="http://schemas.microsoft.com/sharepoint/v3"/>
    <ds:schemaRef ds:uri="230e9df3-be65-4c73-a93b-d1236ebd677e"/>
    <ds:schemaRef ds:uri="http://schemas.microsoft.com/office/infopath/2007/PartnerControls"/>
    <ds:schemaRef ds:uri="http://purl.org/dc/terms/"/>
    <ds:schemaRef ds:uri="16c05727-aa75-4e4a-9b5f-8a80a1165891"/>
    <ds:schemaRef ds:uri="http://schemas.openxmlformats.org/package/2006/metadata/core-properties"/>
    <ds:schemaRef ds:uri="http://schemas.microsoft.com/office/2006/documentManagement/types"/>
    <ds:schemaRef ds:uri="71af3243-3dd4-4a8d-8c0d-dd76da1f02a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04751AB-E840-446F-8D49-E697067EC88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{DACCD3E9-774E-4316-9212-DDD05CD90156}tf33713516_win32</Template>
  <TotalTime>4514</TotalTime>
  <Words>926</Words>
  <Application>Microsoft Office PowerPoint</Application>
  <PresentationFormat>Widescreen</PresentationFormat>
  <Paragraphs>133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Aptos</vt:lpstr>
      <vt:lpstr>Arial</vt:lpstr>
      <vt:lpstr>Calibri</vt:lpstr>
      <vt:lpstr>Courier New</vt:lpstr>
      <vt:lpstr>Gill Sans MT</vt:lpstr>
      <vt:lpstr>Symbol</vt:lpstr>
      <vt:lpstr>Walbaum Display</vt:lpstr>
      <vt:lpstr>3DFloatVTI</vt:lpstr>
      <vt:lpstr>Master n8n and WordPress Integration</vt:lpstr>
      <vt:lpstr>Course Content</vt:lpstr>
      <vt:lpstr>Agenda</vt:lpstr>
      <vt:lpstr>Create a Folder in Your Google Drive</vt:lpstr>
      <vt:lpstr>Create a Subfolder for Your Project</vt:lpstr>
      <vt:lpstr>Create a Google Sheet</vt:lpstr>
      <vt:lpstr>Create the Google Sheet</vt:lpstr>
      <vt:lpstr>Instructions to Set up n8n</vt:lpstr>
      <vt:lpstr>Understanding the n8n Basics</vt:lpstr>
      <vt:lpstr>Create Your First Workflow</vt:lpstr>
      <vt:lpstr> Add Nodes</vt:lpstr>
      <vt:lpstr>Add a Prompt</vt:lpstr>
      <vt:lpstr>Create the Next Node</vt:lpstr>
      <vt:lpstr>Gmail Node (Continued)</vt:lpstr>
      <vt:lpstr>Test – Test - Test</vt:lpstr>
      <vt:lpstr>Go Live</vt:lpstr>
      <vt:lpstr>Next Module</vt:lpstr>
      <vt:lpstr>PowerPoint Presentation</vt:lpstr>
    </vt:vector>
  </TitlesOfParts>
  <Company>YourPersonalCareerAsvisor.org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2 -  Introduction to Zapier</dc:title>
  <dc:creator>Yvon Parizeau</dc:creator>
  <cp:lastModifiedBy>Yvon Parizeau</cp:lastModifiedBy>
  <cp:revision>98</cp:revision>
  <dcterms:created xsi:type="dcterms:W3CDTF">2024-01-02T13:43:37Z</dcterms:created>
  <dcterms:modified xsi:type="dcterms:W3CDTF">2025-06-01T22:02:34Z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_AdHocReviewCycleID">
    <vt:i4>-591918609</vt:i4>
  </property>
  <property fmtid="{D5CDD505-2E9C-101B-9397-08002B2CF9AE}" pid="4" name="_NewReviewCycle">
    <vt:lpwstr/>
  </property>
  <property fmtid="{D5CDD505-2E9C-101B-9397-08002B2CF9AE}" pid="5" name="_EmailSubject">
    <vt:lpwstr>Presentation on How to succeed in a competion</vt:lpwstr>
  </property>
  <property fmtid="{D5CDD505-2E9C-101B-9397-08002B2CF9AE}" pid="6" name="_AuthorEmail">
    <vt:lpwstr>Yvon.Parizeau@ISED-ISDE.GC.CA</vt:lpwstr>
  </property>
  <property fmtid="{D5CDD505-2E9C-101B-9397-08002B2CF9AE}" pid="7" name="_AuthorEmailDisplayName">
    <vt:lpwstr>Parizeau, Yvon (ISED/ISDE)</vt:lpwstr>
  </property>
</Properties>
</file>