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8"/>
  </p:notesMasterIdLst>
  <p:handoutMasterIdLst>
    <p:handoutMasterId r:id="rId19"/>
  </p:handoutMasterIdLst>
  <p:sldIdLst>
    <p:sldId id="388" r:id="rId5"/>
    <p:sldId id="402" r:id="rId6"/>
    <p:sldId id="385" r:id="rId7"/>
    <p:sldId id="40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258" r:id="rId16"/>
    <p:sldId id="41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3487" autoAdjust="0"/>
  </p:normalViewPr>
  <p:slideViewPr>
    <p:cSldViewPr snapToGrid="0">
      <p:cViewPr varScale="1">
        <p:scale>
          <a:sx n="65" d="100"/>
          <a:sy n="65" d="100"/>
        </p:scale>
        <p:origin x="282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6T15:46:28.4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1650 1,'25'0,"-34"0,-43 0,-985 0,971 3,-82 14,81-7,-76 1,124-11,8 0,-1 0,0 0,0 1,1 1,-22 4,31-5,-1 0,1 0,-1 1,1-1,0 0,-1 1,1 0,0-1,0 1,0 0,0 0,0 0,1 0,-1 1,1-1,-1 0,1 1,0-1,0 1,0-1,0 1,0-1,0 1,1 0,0-1,-1 1,1 0,0 0,0-1,1 5,-1-2,0 0,1 0,0-1,0 1,0 0,1-1,-1 1,1-1,0 0,0 1,1-1,-1 0,1 0,0 0,0-1,4 5,-1-4,0 1,0-1,1 0,-1 0,1 0,0-1,0 0,0-1,10 3,14 1,-1-2,1-1,0-2,31-2,-47 1,600-7,-605 7,0 1,0-1,0 2,0-1,0 2,0-1,0 1,16 8,-10-3,-1 2,-1 0,0 1,17 15,-10-8,0 0,2-2,0 0,0-1,2-2,-1 0,48 15,-57-23,1-1,0-1,0 0,0-1,0-1,1 0,-1-1,0-1,0-1,0 0,0-1,0-1,0 0,25-11,-4-2,-4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6T15:46:32.11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1671 2,'-103'-1,"-120"3,191 2,0 1,1 1,-50 17,-92 44,-41 12,-71-12,237-56,16-4,0 1,0 2,-43 19,53-19,0-1,-1 0,-35 7,49-14,-1 0,0 0,0-1,0-1,0 1,0-2,0 1,0-1,0-1,0 0,-10-3,19 5,0-1,0 1,0 0,0 0,0-1,0 1,0-1,0 1,0-1,0 1,0-1,0 1,0-1,0 0,0 0,1 1,-1-1,0 0,1 0,-1 0,0 0,1 0,-1 0,1 0,-1 0,1 0,0 0,-1 0,1 0,0 0,0 0,0-1,0 1,0 0,0 0,0 0,0 0,0 0,1 0,-1-1,2-1,-1 1,1 0,0 0,-1 1,1-1,0 0,0 1,0-1,0 1,0-1,1 1,-1 0,0 0,1 0,-1 0,1 0,3 0,4 0,-1 1,1 1,0-1,-1 2,1-1,-1 1,1 0,-1 1,0 0,0 1,10 5,46 15,-34-18,-1-1,1-2,0 0,-1-2,1-2,0-1,0-1,-1-1,1-2,-1-1,-1-2,1 0,-2-2,48-25,-58 28,-1 1,1 1,0 1,1 1,-1 0,1 2,0 0,0 1,30 2,-15-1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15:46:35.2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80 0,'1492'-80'0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6T15:46:39.0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263 1,'-7'0,"-9"0,-8 7,-8 2,-11 6,-6 1,-1-3,8-3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06T15:46:41.67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34 1,'0'7,"-7"2,-9 7,5 0,12-2,11-4,12-4,7-2,7-2,2-9,3-2,0 0,6 1,-5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1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92820-9484-3555-2CA3-137BD628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EEF77C-40C8-04BF-5F67-8E89A3F1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AAFDF-EF9B-47F7-9A97-3466EC935720}" type="datetimeFigureOut">
              <a:rPr lang="en-CA" smtClean="0"/>
              <a:t>2025-06-01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72BA5-3BEE-38C8-AE71-91FB74534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5B345-A93B-F287-75AA-7AF4E9F54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86FF3-5AD6-49FE-806B-753A5D94053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585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  <p:sldLayoutId id="214748373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image" Target="../media/image6.png"/><Relationship Id="rId12" Type="http://schemas.openxmlformats.org/officeDocument/2006/relationships/customXml" Target="../ink/ink5.xml"/><Relationship Id="rId2" Type="http://schemas.openxmlformats.org/officeDocument/2006/relationships/hyperlink" Target="http://www.aiandautomationtools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customXml" Target="../ink/ink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ashboard.stripe.com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ashboard.stripe.com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202D-3FA7-F444-4B3E-A541B9662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Master n8n and WordPress Integration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20AC2-46A7-A6FD-056C-4EACEE63E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 dirty="0"/>
              <a:t>Module 1 – WordPress </a:t>
            </a:r>
          </a:p>
          <a:p>
            <a:r>
              <a:rPr lang="en-CA" dirty="0"/>
              <a:t>Creating a Business Site</a:t>
            </a:r>
          </a:p>
          <a:p>
            <a:endParaRPr lang="en-CA" dirty="0"/>
          </a:p>
        </p:txBody>
      </p:sp>
      <p:pic>
        <p:nvPicPr>
          <p:cNvPr id="9" name="Picture Placeholder 8" descr="A robot holding a tablet&#10;&#10;AI-generated content may be incorrect.">
            <a:extLst>
              <a:ext uri="{FF2B5EF4-FFF2-40B4-BE49-F238E27FC236}">
                <a16:creationId xmlns:a16="http://schemas.microsoft.com/office/drawing/2014/main" id="{5BD3EC73-EDEF-FBEB-04AC-B2ED571E23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523" r="19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2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53"/>
    </mc:Choice>
    <mc:Fallback xmlns="">
      <p:transition spd="slow" advTm="1275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5960-9B9A-157F-FEAD-88BCE9BE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96900"/>
            <a:ext cx="11091600" cy="1332000"/>
          </a:xfrm>
        </p:spPr>
        <p:txBody>
          <a:bodyPr/>
          <a:lstStyle/>
          <a:p>
            <a:r>
              <a:rPr lang="en-CA" dirty="0"/>
              <a:t>Course Content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433AF34-0625-D521-6078-00F5347340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0237" y="1039380"/>
          <a:ext cx="11051526" cy="534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431">
                  <a:extLst>
                    <a:ext uri="{9D8B030D-6E8A-4147-A177-3AD203B41FA5}">
                      <a16:colId xmlns:a16="http://schemas.microsoft.com/office/drawing/2014/main" val="540195856"/>
                    </a:ext>
                  </a:extLst>
                </a:gridCol>
                <a:gridCol w="5822302">
                  <a:extLst>
                    <a:ext uri="{9D8B030D-6E8A-4147-A177-3AD203B41FA5}">
                      <a16:colId xmlns:a16="http://schemas.microsoft.com/office/drawing/2014/main" val="1332766592"/>
                    </a:ext>
                  </a:extLst>
                </a:gridCol>
                <a:gridCol w="3672793">
                  <a:extLst>
                    <a:ext uri="{9D8B030D-6E8A-4147-A177-3AD203B41FA5}">
                      <a16:colId xmlns:a16="http://schemas.microsoft.com/office/drawing/2014/main" val="4188380225"/>
                    </a:ext>
                  </a:extLst>
                </a:gridCol>
              </a:tblGrid>
              <a:tr h="438561">
                <a:tc>
                  <a:txBody>
                    <a:bodyPr/>
                    <a:lstStyle/>
                    <a:p>
                      <a:r>
                        <a:rPr lang="en-CA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44774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Course Outline</a:t>
                      </a:r>
                    </a:p>
                    <a:p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1: 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WordPress (Create a Business Site)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8846"/>
                  </a:ext>
                </a:extLst>
              </a:tr>
              <a:tr h="759208">
                <a:tc>
                  <a:txBody>
                    <a:bodyPr/>
                    <a:lstStyle/>
                    <a:p>
                      <a:r>
                        <a:rPr lang="en-CA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2: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 to n8n (Create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8352"/>
                  </a:ext>
                </a:extLst>
              </a:tr>
              <a:tr h="661280">
                <a:tc>
                  <a:txBody>
                    <a:bodyPr/>
                    <a:lstStyle/>
                    <a:p>
                      <a:r>
                        <a:rPr lang="en-CA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Module 3 n8n – Advanced (Monitor Sales)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65223"/>
                  </a:ext>
                </a:extLst>
              </a:tr>
              <a:tr h="857791">
                <a:tc>
                  <a:txBody>
                    <a:bodyPr/>
                    <a:lstStyle/>
                    <a:p>
                      <a:r>
                        <a:rPr lang="en-CA" dirty="0"/>
                        <a:t>Weed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4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8n8 – Fix Bugs / Maintenance (Improve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59537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5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Creating a Video (Marketing Campaign)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Overview and Conclusion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20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92"/>
    </mc:Choice>
    <mc:Fallback xmlns="">
      <p:transition spd="slow" advTm="5369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4E68-5977-4291-863B-E0E37C25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1CA7A-1D68-5E8C-C700-83AB02AB0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63100"/>
            <a:ext cx="3785163" cy="3979625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CA" sz="1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Create a New Google Account </a:t>
            </a:r>
          </a:p>
          <a:p>
            <a:pPr>
              <a:lnSpc>
                <a:spcPct val="115000"/>
              </a:lnSpc>
            </a:pPr>
            <a:r>
              <a:rPr lang="en-CA" sz="1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 up WordPress</a:t>
            </a:r>
          </a:p>
          <a:p>
            <a:pPr>
              <a:lnSpc>
                <a:spcPct val="115000"/>
              </a:lnSpc>
            </a:pPr>
            <a:r>
              <a:rPr lang="en-CA" sz="1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Create a Website with  WordPress </a:t>
            </a:r>
          </a:p>
          <a:p>
            <a:pPr>
              <a:lnSpc>
                <a:spcPct val="115000"/>
              </a:lnSpc>
            </a:pPr>
            <a:r>
              <a:rPr lang="en-CA" sz="1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Create 2 Products (A Free </a:t>
            </a:r>
            <a:r>
              <a:rPr lang="en-CA" sz="1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CA" sz="1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ersion and a Subscription </a:t>
            </a:r>
            <a:r>
              <a:rPr lang="en-CA" sz="1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en-CA" sz="1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ersion)</a:t>
            </a:r>
            <a:r>
              <a:rPr lang="en-CA" sz="1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</a:pPr>
            <a:r>
              <a:rPr lang="en-CA" sz="1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Get Help from </a:t>
            </a:r>
            <a:r>
              <a:rPr lang="en-CA" sz="1800" kern="100" dirty="0" err="1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chatGpt</a:t>
            </a:r>
            <a:r>
              <a:rPr lang="en-CA" sz="1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for Product Description </a:t>
            </a:r>
          </a:p>
          <a:p>
            <a:pPr>
              <a:lnSpc>
                <a:spcPct val="115000"/>
              </a:lnSpc>
            </a:pPr>
            <a:r>
              <a:rPr lang="en-CA" sz="1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Set-up Stripe with WooCommerce</a:t>
            </a:r>
          </a:p>
          <a:p>
            <a:pPr>
              <a:lnSpc>
                <a:spcPct val="115000"/>
              </a:lnSpc>
            </a:pPr>
            <a:r>
              <a:rPr lang="en-CA" sz="1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Set-up HST in WooCommerce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CA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9" descr="A person holding a tablet">
            <a:extLst>
              <a:ext uri="{FF2B5EF4-FFF2-40B4-BE49-F238E27FC236}">
                <a16:creationId xmlns:a16="http://schemas.microsoft.com/office/drawing/2014/main" id="{CCD6FFE3-4393-61C7-547D-ECF8BB9C4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9620" y="1215275"/>
            <a:ext cx="6464300" cy="43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61"/>
    </mc:Choice>
    <mc:Fallback xmlns="">
      <p:transition spd="slow" advTm="1566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76CB9-59F2-A9C2-DB41-54A6C1EE9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800" b="0" i="0" dirty="0">
                <a:solidFill>
                  <a:schemeClr val="tx1"/>
                </a:solidFill>
                <a:effectLst/>
                <a:latin typeface="Google Sans"/>
              </a:rPr>
              <a:t>To Create a Google Account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78236-7B34-B819-A9FF-E8DD40CEB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881275"/>
            <a:ext cx="5687705" cy="3979625"/>
          </a:xfrm>
        </p:spPr>
        <p:txBody>
          <a:bodyPr/>
          <a:lstStyle/>
          <a:p>
            <a:pPr marL="0" indent="0">
              <a:buNone/>
            </a:pPr>
            <a:r>
              <a:rPr lang="en-CA" sz="2400" b="1" i="0" u="sng" dirty="0">
                <a:solidFill>
                  <a:schemeClr val="tx1"/>
                </a:solidFill>
                <a:effectLst/>
                <a:latin typeface="Google Sans"/>
              </a:rPr>
              <a:t>Navigate to Google's account creation page, select the account type (personal, work, or child), enter your name, desired username (email address), and a strong password. </a:t>
            </a:r>
            <a:r>
              <a:rPr lang="en-CA" sz="2400" b="0" i="0" dirty="0">
                <a:solidFill>
                  <a:schemeClr val="tx1"/>
                </a:solidFill>
                <a:effectLst/>
                <a:latin typeface="Google Sans"/>
              </a:rPr>
              <a:t>You'll then be prompted to add your birthday, gender, and phone number for account recovery and personalization preferences. Finally, agree to the terms of service and privacy policy. </a:t>
            </a:r>
            <a:endParaRPr lang="en-CA" sz="2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2448AF-C454-BD2D-B514-584E24216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673" y="2295663"/>
            <a:ext cx="4799824" cy="20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87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61A33-7E82-53D3-FF59-D053417DE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E226A-F92F-D999-3517-196D2D02F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331561"/>
            <a:ext cx="11091600" cy="1332000"/>
          </a:xfrm>
        </p:spPr>
        <p:txBody>
          <a:bodyPr/>
          <a:lstStyle/>
          <a:p>
            <a:r>
              <a:rPr lang="en-CA" dirty="0"/>
              <a:t>Setting-up WordPress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282F4-E10D-2B5C-BCD9-A8F0294B7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121" y="1134388"/>
            <a:ext cx="11090274" cy="397962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CA" sz="2400" dirty="0"/>
              <a:t>Create an account with a provider such as </a:t>
            </a:r>
            <a:r>
              <a:rPr lang="en-CA" sz="2400" dirty="0" err="1"/>
              <a:t>Westinger</a:t>
            </a:r>
            <a:r>
              <a:rPr lang="en-CA" sz="2400" dirty="0"/>
              <a:t> or Bluehost.</a:t>
            </a:r>
          </a:p>
          <a:p>
            <a:pPr marL="914400" lvl="1" indent="-457200">
              <a:buAutoNum type="arabicPeriod"/>
            </a:pPr>
            <a:r>
              <a:rPr lang="en-CA" sz="1600" dirty="0"/>
              <a:t>Create a URL (Note: You need to wait 24 hours before your new URL is active)</a:t>
            </a:r>
          </a:p>
          <a:p>
            <a:pPr marL="457200" indent="-457200">
              <a:buAutoNum type="arabicPeriod"/>
            </a:pPr>
            <a:r>
              <a:rPr lang="en-CA" sz="2400" dirty="0" err="1"/>
              <a:t>Intall</a:t>
            </a:r>
            <a:r>
              <a:rPr lang="en-CA" sz="2400" dirty="0"/>
              <a:t> WordPress</a:t>
            </a:r>
          </a:p>
          <a:p>
            <a:pPr marL="457200" indent="-457200">
              <a:buAutoNum type="arabicPeriod"/>
            </a:pPr>
            <a:r>
              <a:rPr lang="en-CA" sz="2400" dirty="0"/>
              <a:t>Install the WooCommerce  plugin</a:t>
            </a:r>
          </a:p>
          <a:p>
            <a:pPr marL="457200" indent="-457200">
              <a:buAutoNum type="arabicPeriod"/>
            </a:pPr>
            <a:r>
              <a:rPr lang="en-CA" sz="2400" dirty="0"/>
              <a:t>Create two products in WordPress</a:t>
            </a:r>
          </a:p>
          <a:p>
            <a:pPr marL="914400" lvl="1" indent="-457200">
              <a:buAutoNum type="arabicPeriod"/>
            </a:pPr>
            <a:r>
              <a:rPr lang="en-CA" sz="1600" dirty="0"/>
              <a:t>One for the Free one-week trial (Call the product  “AI Newsfeed Agent – Free Trial”)</a:t>
            </a:r>
          </a:p>
          <a:p>
            <a:pPr marL="914400" lvl="1" indent="-457200">
              <a:buAutoNum type="arabicPeriod"/>
            </a:pPr>
            <a:r>
              <a:rPr lang="en-CA" sz="1600" dirty="0"/>
              <a:t>One to the Subscription ($ 50 for one year) (Call the product “AI Newsfeed Agent – Subscription”)</a:t>
            </a:r>
          </a:p>
          <a:p>
            <a:pPr marL="457200" indent="-457200">
              <a:buAutoNum type="arabicPeriod"/>
            </a:pPr>
            <a:r>
              <a:rPr lang="en-CA" dirty="0"/>
              <a:t>Create a Main page and set it as the Home page. See my site  </a:t>
            </a:r>
            <a:r>
              <a:rPr lang="en-CA" dirty="0">
                <a:hlinkClick r:id="rId2"/>
              </a:rPr>
              <a:t>WWW.AIandAutomationTools.com</a:t>
            </a:r>
            <a:endParaRPr lang="en-CA" dirty="0"/>
          </a:p>
          <a:p>
            <a:pPr marL="457200" indent="-457200">
              <a:buAutoNum type="arabicPeriod"/>
            </a:pPr>
            <a:r>
              <a:rPr lang="en-CA" dirty="0"/>
              <a:t>Your products are automatically added at the bottom of the home page.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FE6E36C-A491-680F-0C37-E8D64D196A79}"/>
                  </a:ext>
                </a:extLst>
              </p14:cNvPr>
              <p14:cNvContentPartPr/>
              <p14:nvPr/>
            </p14:nvContentPartPr>
            <p14:xfrm>
              <a:off x="10669063" y="3120040"/>
              <a:ext cx="608400" cy="175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FE6E36C-A491-680F-0C37-E8D64D196A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15063" y="3012400"/>
                <a:ext cx="71604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B37A547-016E-C61A-0655-5A1B85A2B2A2}"/>
                  </a:ext>
                </a:extLst>
              </p14:cNvPr>
              <p14:cNvContentPartPr/>
              <p14:nvPr/>
            </p14:nvContentPartPr>
            <p14:xfrm>
              <a:off x="10690663" y="3192040"/>
              <a:ext cx="601560" cy="133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B37A547-016E-C61A-0655-5A1B85A2B2A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37023" y="3084400"/>
                <a:ext cx="709200" cy="34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50DECCC-0C15-86EB-607B-3A3C6E759C40}"/>
                  </a:ext>
                </a:extLst>
              </p14:cNvPr>
              <p14:cNvContentPartPr/>
              <p14:nvPr/>
            </p14:nvContentPartPr>
            <p14:xfrm>
              <a:off x="10725943" y="3047680"/>
              <a:ext cx="537480" cy="29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50DECCC-0C15-86EB-607B-3A3C6E759C4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671943" y="2939680"/>
                <a:ext cx="64512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D1ECDA2-DCF6-EC4F-B1A5-521D741635A5}"/>
                  </a:ext>
                </a:extLst>
              </p14:cNvPr>
              <p14:cNvContentPartPr/>
              <p14:nvPr/>
            </p14:nvContentPartPr>
            <p14:xfrm>
              <a:off x="10718023" y="3047680"/>
              <a:ext cx="95040" cy="255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D1ECDA2-DCF6-EC4F-B1A5-521D741635A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664023" y="2940040"/>
                <a:ext cx="20268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832755C-2596-1933-472F-C348E1F6A55C}"/>
                  </a:ext>
                </a:extLst>
              </p14:cNvPr>
              <p14:cNvContentPartPr/>
              <p14:nvPr/>
            </p14:nvContentPartPr>
            <p14:xfrm>
              <a:off x="10945903" y="3221560"/>
              <a:ext cx="117360" cy="30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832755C-2596-1933-472F-C348E1F6A55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891903" y="3113920"/>
                <a:ext cx="225000" cy="24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57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50F72-D3C2-4050-C747-89D3120C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WordPress Permalink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2010B-12CB-D599-3244-B1ADBA96D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881275"/>
            <a:ext cx="3571194" cy="3979625"/>
          </a:xfrm>
        </p:spPr>
        <p:txBody>
          <a:bodyPr/>
          <a:lstStyle/>
          <a:p>
            <a:pPr marL="0" indent="0">
              <a:buNone/>
            </a:pPr>
            <a:r>
              <a:rPr lang="en-CA" sz="2800" dirty="0"/>
              <a:t>In the WordPress Dashboard go to the </a:t>
            </a:r>
            <a:r>
              <a:rPr lang="en-CA" sz="2800" dirty="0" err="1"/>
              <a:t>setings</a:t>
            </a:r>
            <a:r>
              <a:rPr lang="en-CA" sz="2800" dirty="0"/>
              <a:t> – permalink and change the setting to Post name. 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9ADA63-E5E4-B7CA-E9D4-35FF6C2B3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801" y="1673148"/>
            <a:ext cx="7689057" cy="463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39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0100-96BE-23BD-A484-A37AAD74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Enable Stripe in WooCommerce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C752A-AEE2-2247-E05D-589BC356A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128" y="1439187"/>
            <a:ext cx="11090274" cy="397962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1. Go to </a:t>
            </a:r>
            <a:r>
              <a:rPr lang="en-CA" b="1" dirty="0"/>
              <a:t>WooCommerce &gt; Settings &gt; Payments</a:t>
            </a:r>
            <a:r>
              <a:rPr lang="en-CA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Find </a:t>
            </a:r>
            <a:r>
              <a:rPr lang="en-CA" b="1" dirty="0"/>
              <a:t>Stripe – Credit Card / Debit Card (Stripe)</a:t>
            </a:r>
            <a:r>
              <a:rPr lang="en-CA" dirty="0"/>
              <a:t> and click </a:t>
            </a:r>
            <a:r>
              <a:rPr lang="en-CA" b="1" dirty="0"/>
              <a:t>Enable</a:t>
            </a:r>
            <a:r>
              <a:rPr lang="en-CA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Then click </a:t>
            </a:r>
            <a:r>
              <a:rPr lang="en-CA" b="1" dirty="0"/>
              <a:t>Manage</a:t>
            </a:r>
            <a:r>
              <a:rPr lang="en-CA" dirty="0"/>
              <a:t> to configure the Stripe settings.</a:t>
            </a:r>
          </a:p>
          <a:p>
            <a:pPr>
              <a:buNone/>
            </a:pPr>
            <a:r>
              <a:rPr lang="en-CA" b="1" dirty="0"/>
              <a:t>2. Get Your Stripe API Keys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Log in to your </a:t>
            </a:r>
            <a:r>
              <a:rPr lang="en-CA" dirty="0">
                <a:hlinkClick r:id="rId2"/>
              </a:rPr>
              <a:t>Stripe Dashboard</a:t>
            </a:r>
            <a:r>
              <a:rPr lang="en-CA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Go to </a:t>
            </a:r>
            <a:r>
              <a:rPr lang="en-CA" b="1" dirty="0"/>
              <a:t>Developers &gt; API keys</a:t>
            </a:r>
            <a:r>
              <a:rPr lang="en-CA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Copy your </a:t>
            </a:r>
            <a:r>
              <a:rPr lang="en-CA" b="1" dirty="0"/>
              <a:t>Publishable key</a:t>
            </a:r>
            <a:r>
              <a:rPr lang="en-CA" dirty="0"/>
              <a:t> and </a:t>
            </a:r>
            <a:r>
              <a:rPr lang="en-CA" b="1" dirty="0"/>
              <a:t>Secret key</a:t>
            </a:r>
            <a:r>
              <a:rPr lang="en-CA" dirty="0"/>
              <a:t> (test keys for testing, live keys for production).</a:t>
            </a:r>
          </a:p>
          <a:p>
            <a:pPr>
              <a:buNone/>
            </a:pPr>
            <a:r>
              <a:rPr lang="en-CA" b="1" dirty="0"/>
              <a:t>3. Configure Stripe in WooCommerce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In the Stripe settings page in WooCommerce, paste your </a:t>
            </a:r>
            <a:r>
              <a:rPr lang="en-CA" b="1" dirty="0"/>
              <a:t>Publishable Key</a:t>
            </a:r>
            <a:r>
              <a:rPr lang="en-CA" dirty="0"/>
              <a:t> and </a:t>
            </a:r>
            <a:r>
              <a:rPr lang="en-CA" b="1" dirty="0"/>
              <a:t>Secret Key</a:t>
            </a:r>
            <a:r>
              <a:rPr lang="en-CA" dirty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92535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5931BE0-4B93-4D6C-878E-ACC59D6B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0F8255-B62E-2518-DE74-EFA5B05E5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346" y="-998928"/>
            <a:ext cx="10672660" cy="1997855"/>
          </a:xfrm>
        </p:spPr>
        <p:txBody>
          <a:bodyPr wrap="square" anchor="b">
            <a:normAutofit/>
          </a:bodyPr>
          <a:lstStyle/>
          <a:p>
            <a:r>
              <a:rPr lang="en-CA" dirty="0"/>
              <a:t>To Set-Up Your Bank Account in Stripe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5B82E-E2E6-5EE3-E0BA-E60675F7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863" y="6507212"/>
            <a:ext cx="2628900" cy="1538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39011-7EB1-3CEE-1352-CCEC367ED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9150" y="6507212"/>
            <a:ext cx="6379210" cy="1538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6740D-92A0-D7B6-4A52-89BCCE540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DA5A3D8B-7A9E-962A-665A-2A07FCE552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66219" y="1431862"/>
            <a:ext cx="11239981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1: Log in to Stripe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to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https://dashboard.stripe.com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sign in to your account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2: Go to Settings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3: Add or Edit Bank Account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4: Enter Bank Account Details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5: Verify the Account (if required)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✅ Step 6: Set Payout Schedule (Optional)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81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990E1-03DC-B7C5-B80B-7724DD66B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Set-up HST in WooCommerce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FE47E-8BB9-841D-5059-CEA39F281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b="1" dirty="0"/>
              <a:t>Step 1:  Enable Taxes in WooCommerce</a:t>
            </a:r>
          </a:p>
          <a:p>
            <a:pPr>
              <a:buFont typeface="+mj-lt"/>
              <a:buAutoNum type="arabicPeriod"/>
            </a:pPr>
            <a:r>
              <a:rPr lang="en-CA" dirty="0"/>
              <a:t>Go to your </a:t>
            </a:r>
            <a:r>
              <a:rPr lang="en-CA" b="1" dirty="0"/>
              <a:t>WordPress Dashboard</a:t>
            </a:r>
            <a:r>
              <a:rPr lang="en-CA" dirty="0"/>
              <a:t>.</a:t>
            </a:r>
          </a:p>
          <a:p>
            <a:pPr>
              <a:buFont typeface="+mj-lt"/>
              <a:buAutoNum type="arabicPeriod"/>
            </a:pPr>
            <a:r>
              <a:rPr lang="en-CA" dirty="0"/>
              <a:t>Navigate to </a:t>
            </a:r>
            <a:r>
              <a:rPr lang="en-CA" b="1" dirty="0"/>
              <a:t>WooCommerce &gt; Settings</a:t>
            </a:r>
            <a:r>
              <a:rPr lang="en-CA" dirty="0"/>
              <a:t>.</a:t>
            </a:r>
          </a:p>
          <a:p>
            <a:pPr>
              <a:buFont typeface="+mj-lt"/>
              <a:buAutoNum type="arabicPeriod"/>
            </a:pPr>
            <a:r>
              <a:rPr lang="en-CA" dirty="0"/>
              <a:t>Under the </a:t>
            </a:r>
            <a:r>
              <a:rPr lang="en-CA" b="1" dirty="0"/>
              <a:t>General</a:t>
            </a:r>
            <a:r>
              <a:rPr lang="en-CA" dirty="0"/>
              <a:t> tab: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dirty="0"/>
              <a:t>Check the box: ✅ </a:t>
            </a:r>
            <a:r>
              <a:rPr lang="en-CA" b="1" dirty="0"/>
              <a:t>Enable taxes and tax calculations</a:t>
            </a:r>
            <a:r>
              <a:rPr lang="en-CA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dirty="0"/>
              <a:t>Scroll down and click </a:t>
            </a:r>
            <a:r>
              <a:rPr lang="en-CA" b="1" dirty="0"/>
              <a:t>Save changes</a:t>
            </a:r>
            <a:r>
              <a:rPr lang="en-CA" dirty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3633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A9340-9549-AFFA-432C-451D16627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Set-up HST in WooCommerce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2695F-8843-7F49-4424-FF08F4ECD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b="1" dirty="0"/>
              <a:t>Step 2: Configure Tax Options</a:t>
            </a:r>
          </a:p>
          <a:p>
            <a:pPr>
              <a:buFont typeface="+mj-lt"/>
              <a:buAutoNum type="arabicPeriod"/>
            </a:pPr>
            <a:r>
              <a:rPr lang="en-CA" dirty="0"/>
              <a:t>Go to </a:t>
            </a:r>
            <a:r>
              <a:rPr lang="en-CA" b="1" dirty="0"/>
              <a:t>WooCommerce &gt; Settings &gt; Tax</a:t>
            </a:r>
            <a:r>
              <a:rPr lang="en-CA" dirty="0"/>
              <a:t> (this tab appears only after enabling taxes).</a:t>
            </a:r>
          </a:p>
          <a:p>
            <a:pPr>
              <a:buFont typeface="+mj-lt"/>
              <a:buAutoNum type="arabicPeriod"/>
            </a:pPr>
            <a:r>
              <a:rPr lang="en-CA" dirty="0"/>
              <a:t>Under </a:t>
            </a:r>
            <a:r>
              <a:rPr lang="en-CA" b="1" dirty="0"/>
              <a:t>Tax Options</a:t>
            </a:r>
            <a:r>
              <a:rPr lang="en-CA" dirty="0"/>
              <a:t>, set the following: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b="1" dirty="0"/>
              <a:t>Prices entered with tax</a:t>
            </a:r>
            <a:r>
              <a:rPr lang="en-CA" dirty="0"/>
              <a:t>: Choose whether your prices include tax (usually </a:t>
            </a:r>
            <a:r>
              <a:rPr lang="en-CA" b="1" dirty="0"/>
              <a:t>No</a:t>
            </a:r>
            <a:r>
              <a:rPr lang="en-CA" dirty="0"/>
              <a:t>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b="1" dirty="0"/>
              <a:t>Calculate tax based on</a:t>
            </a:r>
            <a:r>
              <a:rPr lang="en-CA" dirty="0"/>
              <a:t>: Usually set to </a:t>
            </a:r>
            <a:r>
              <a:rPr lang="en-CA" b="1" dirty="0"/>
              <a:t>Customer shipping address</a:t>
            </a:r>
            <a:r>
              <a:rPr lang="en-CA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b="1" dirty="0"/>
              <a:t>Shipping tax class</a:t>
            </a:r>
            <a:r>
              <a:rPr lang="en-CA" dirty="0"/>
              <a:t>: Set to </a:t>
            </a:r>
            <a:r>
              <a:rPr lang="en-CA" b="1" dirty="0"/>
              <a:t>Based on cart items</a:t>
            </a:r>
            <a:r>
              <a:rPr lang="en-CA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CA" dirty="0"/>
              <a:t>Save changes.</a:t>
            </a: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71451-21E0-8023-38FB-D6EDD51E0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7B326-C356-8971-D45F-57C39818B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0FF0F-51D8-D0C8-7C61-1342E9A0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1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13F-1C68-4A0D-C87B-936406AB8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06" y="0"/>
            <a:ext cx="11091600" cy="1332000"/>
          </a:xfrm>
        </p:spPr>
        <p:txBody>
          <a:bodyPr/>
          <a:lstStyle/>
          <a:p>
            <a:r>
              <a:rPr lang="en-CA" sz="4000" dirty="0"/>
              <a:t>Set-up HST in WooCommerce (continued)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4F5CC09-B256-2615-3C66-300E52DB63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0694" y="666000"/>
            <a:ext cx="7053213" cy="37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Step 3: Set Up Canadian HST Tax Rates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Under 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Tax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tab, click on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Standard rates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Click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Insert row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then enter the following details: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Country code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CA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State code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The 2-letter province code (e.g.,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ON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for Ontario)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Rate %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The total HST rate for the province (13 % for Ontario)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Tax name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e.g.,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HST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Priority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Compound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Leave unchecked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Shipping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Check if HST applies to shipping (usually yes)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979002-EB4C-BF48-B0CE-705CF8BBE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96" y="4196837"/>
            <a:ext cx="110299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09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E3CFC-38A2-44A3-C08D-673100CE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936" y="523057"/>
            <a:ext cx="3839806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Integration</a:t>
            </a:r>
            <a:br>
              <a:rPr lang="en-CA" dirty="0"/>
            </a:br>
            <a:r>
              <a:rPr lang="en-CA" dirty="0"/>
              <a:t>Overview</a:t>
            </a:r>
            <a:br>
              <a:rPr lang="en-CA" dirty="0"/>
            </a:br>
            <a:endParaRPr lang="en-CA" dirty="0"/>
          </a:p>
        </p:txBody>
      </p:sp>
      <p:pic>
        <p:nvPicPr>
          <p:cNvPr id="5" name="Graphic 4" descr="Bank with solid fill">
            <a:extLst>
              <a:ext uri="{FF2B5EF4-FFF2-40B4-BE49-F238E27FC236}">
                <a16:creationId xmlns:a16="http://schemas.microsoft.com/office/drawing/2014/main" id="{86868AFA-4AD8-C527-2CE5-69434F870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312" y="3274089"/>
            <a:ext cx="914400" cy="91440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0F9E389-4181-AF91-CB32-40C6F8911831}"/>
              </a:ext>
            </a:extLst>
          </p:cNvPr>
          <p:cNvCxnSpPr>
            <a:cxnSpLocks/>
            <a:endCxn id="8" idx="3"/>
          </p:cNvCxnSpPr>
          <p:nvPr/>
        </p:nvCxnSpPr>
        <p:spPr>
          <a:xfrm flipH="1" flipV="1">
            <a:off x="2871039" y="3834482"/>
            <a:ext cx="387128" cy="27558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776561D-EFAE-C96A-31BB-2523BADFE8B8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600958" y="3834482"/>
            <a:ext cx="500499" cy="1183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503FFF8-CA59-AC06-6A0F-1A6D132DD41F}"/>
              </a:ext>
            </a:extLst>
          </p:cNvPr>
          <p:cNvCxnSpPr>
            <a:cxnSpLocks/>
          </p:cNvCxnSpPr>
          <p:nvPr/>
        </p:nvCxnSpPr>
        <p:spPr>
          <a:xfrm flipH="1">
            <a:off x="4082183" y="1784906"/>
            <a:ext cx="1531466" cy="100409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F73E916-7CAD-042E-9EFB-AABF4DB82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457" y="3480474"/>
            <a:ext cx="769582" cy="70801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5AA57E-4BE6-EE5A-27C6-8186B038303C}"/>
              </a:ext>
            </a:extLst>
          </p:cNvPr>
          <p:cNvCxnSpPr>
            <a:cxnSpLocks/>
          </p:cNvCxnSpPr>
          <p:nvPr/>
        </p:nvCxnSpPr>
        <p:spPr>
          <a:xfrm flipH="1">
            <a:off x="4841946" y="3796908"/>
            <a:ext cx="500499" cy="1183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122EAF1-92BA-C702-3D9F-7D08C861B600}"/>
              </a:ext>
            </a:extLst>
          </p:cNvPr>
          <p:cNvSpPr txBox="1"/>
          <p:nvPr/>
        </p:nvSpPr>
        <p:spPr>
          <a:xfrm>
            <a:off x="8096864" y="2469815"/>
            <a:ext cx="774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Forms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8C083C7-9E7A-B9D1-3FB9-4B6466CA9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5474" y="1386351"/>
            <a:ext cx="808660" cy="62895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052C1C2-2CC4-F3AE-8D18-E56DB1760BFF}"/>
              </a:ext>
            </a:extLst>
          </p:cNvPr>
          <p:cNvSpPr txBox="1"/>
          <p:nvPr/>
        </p:nvSpPr>
        <p:spPr>
          <a:xfrm>
            <a:off x="10336092" y="2100483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Gmail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AA9B341-3CAC-C7EC-5F58-C5A07FE48538}"/>
              </a:ext>
            </a:extLst>
          </p:cNvPr>
          <p:cNvCxnSpPr>
            <a:cxnSpLocks/>
          </p:cNvCxnSpPr>
          <p:nvPr/>
        </p:nvCxnSpPr>
        <p:spPr>
          <a:xfrm>
            <a:off x="6391442" y="2902171"/>
            <a:ext cx="0" cy="47838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5A5C0B1-9293-307C-EA4C-82430F837042}"/>
              </a:ext>
            </a:extLst>
          </p:cNvPr>
          <p:cNvCxnSpPr>
            <a:cxnSpLocks/>
          </p:cNvCxnSpPr>
          <p:nvPr/>
        </p:nvCxnSpPr>
        <p:spPr>
          <a:xfrm>
            <a:off x="7072928" y="4262178"/>
            <a:ext cx="0" cy="554273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3BD92D2-EF15-C3F4-EF62-C42118BCB175}"/>
              </a:ext>
            </a:extLst>
          </p:cNvPr>
          <p:cNvCxnSpPr>
            <a:cxnSpLocks/>
          </p:cNvCxnSpPr>
          <p:nvPr/>
        </p:nvCxnSpPr>
        <p:spPr>
          <a:xfrm>
            <a:off x="5907469" y="4262178"/>
            <a:ext cx="0" cy="554273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DCD0841E-1CAB-4625-D5EA-06199548C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5677" y="4860870"/>
            <a:ext cx="634503" cy="84140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F7AE161-8881-B633-5375-1077903B55D1}"/>
              </a:ext>
            </a:extLst>
          </p:cNvPr>
          <p:cNvSpPr txBox="1"/>
          <p:nvPr/>
        </p:nvSpPr>
        <p:spPr>
          <a:xfrm>
            <a:off x="6638353" y="5690111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/>
              <a:t>Google</a:t>
            </a:r>
          </a:p>
          <a:p>
            <a:pPr algn="ctr"/>
            <a:r>
              <a:rPr lang="en-CA" dirty="0"/>
              <a:t>Sheets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0B79875-716C-2773-09BD-DF5B55388AC9}"/>
              </a:ext>
            </a:extLst>
          </p:cNvPr>
          <p:cNvCxnSpPr>
            <a:cxnSpLocks/>
          </p:cNvCxnSpPr>
          <p:nvPr/>
        </p:nvCxnSpPr>
        <p:spPr>
          <a:xfrm flipH="1">
            <a:off x="7725279" y="2839147"/>
            <a:ext cx="624705" cy="89473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A61D5EBE-5902-5C3F-5D81-0D2F3C2776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3317" y="2954991"/>
            <a:ext cx="1466850" cy="22479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2146777-E1A1-038D-9BC6-640FADA86C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4872" y="3429000"/>
            <a:ext cx="2212424" cy="75948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E5A42D6-7764-0AD7-1623-7D96E3070D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2228" y="1029388"/>
            <a:ext cx="1371600" cy="1771650"/>
          </a:xfrm>
          <a:prstGeom prst="rect">
            <a:avLst/>
          </a:prstGeom>
        </p:spPr>
      </p:pic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6C31FC1-D697-CAEE-04B7-79AB90F47CC3}"/>
              </a:ext>
            </a:extLst>
          </p:cNvPr>
          <p:cNvCxnSpPr>
            <a:cxnSpLocks/>
          </p:cNvCxnSpPr>
          <p:nvPr/>
        </p:nvCxnSpPr>
        <p:spPr>
          <a:xfrm flipH="1">
            <a:off x="7353694" y="2654481"/>
            <a:ext cx="743170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BE8C3E7-F0EB-52D6-9C9C-749265C29405}"/>
              </a:ext>
            </a:extLst>
          </p:cNvPr>
          <p:cNvCxnSpPr>
            <a:cxnSpLocks/>
          </p:cNvCxnSpPr>
          <p:nvPr/>
        </p:nvCxnSpPr>
        <p:spPr>
          <a:xfrm flipH="1">
            <a:off x="7788020" y="2469815"/>
            <a:ext cx="2353661" cy="1609126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6F1F6B-F773-9727-A8E9-C74E07939DCA}"/>
              </a:ext>
            </a:extLst>
          </p:cNvPr>
          <p:cNvCxnSpPr>
            <a:cxnSpLocks/>
            <a:endCxn id="70" idx="3"/>
          </p:cNvCxnSpPr>
          <p:nvPr/>
        </p:nvCxnSpPr>
        <p:spPr>
          <a:xfrm flipH="1">
            <a:off x="7193828" y="1915213"/>
            <a:ext cx="2947853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CFF9C536-9617-1B14-514F-4D865DC722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0918" y="4857549"/>
            <a:ext cx="769856" cy="8685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DBD10F-FAA8-B60D-2FEA-8066E9676A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2445" y="5828612"/>
            <a:ext cx="1061827" cy="36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40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question marks&#10;&#10;AI-generated content may be incorrect.">
            <a:extLst>
              <a:ext uri="{FF2B5EF4-FFF2-40B4-BE49-F238E27FC236}">
                <a16:creationId xmlns:a16="http://schemas.microsoft.com/office/drawing/2014/main" id="{443BB0B9-9BD5-8EEA-0560-467498DC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66" y="0"/>
            <a:ext cx="12208565" cy="684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6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"/>
    </mc:Choice>
    <mc:Fallback xmlns="">
      <p:transition spd="slow" advTm="6948"/>
    </mc:Fallback>
  </mc:AlternateContent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811A92-D464-4AC4-A396-BA73B10CEEAC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{DACCD3E9-774E-4316-9212-DDD05CD90156}tf33713516_win32</Template>
  <TotalTime>4568</TotalTime>
  <Words>779</Words>
  <Application>Microsoft Office PowerPoint</Application>
  <PresentationFormat>Widescreen</PresentationFormat>
  <Paragraphs>116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 Unicode MS</vt:lpstr>
      <vt:lpstr>Google Sans</vt:lpstr>
      <vt:lpstr>Aptos</vt:lpstr>
      <vt:lpstr>Arial</vt:lpstr>
      <vt:lpstr>Calibri</vt:lpstr>
      <vt:lpstr>Gill Sans MT</vt:lpstr>
      <vt:lpstr>Walbaum Display</vt:lpstr>
      <vt:lpstr>3DFloatVTI</vt:lpstr>
      <vt:lpstr>Master n8n and WordPress Integration</vt:lpstr>
      <vt:lpstr>Course Content</vt:lpstr>
      <vt:lpstr>Agenda</vt:lpstr>
      <vt:lpstr>To Create a Google Account</vt:lpstr>
      <vt:lpstr>Setting-up WordPress</vt:lpstr>
      <vt:lpstr>WordPress Permalink </vt:lpstr>
      <vt:lpstr>Enable Stripe in WooCommerce</vt:lpstr>
      <vt:lpstr>To Set-Up Your Bank Account in Stripe</vt:lpstr>
      <vt:lpstr>Set-up HST in WooCommerce</vt:lpstr>
      <vt:lpstr>Set-up HST in WooCommerce (continued)</vt:lpstr>
      <vt:lpstr>Set-up HST in WooCommerce (continued)</vt:lpstr>
      <vt:lpstr>Integration Overview </vt:lpstr>
      <vt:lpstr>PowerPoint Presentation</vt:lpstr>
    </vt:vector>
  </TitlesOfParts>
  <Company>YourPersonalCareerAsvisor.org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1 - Introduction and Podia</dc:title>
  <dc:creator>Yvon Parizeau</dc:creator>
  <cp:lastModifiedBy>Yvon Parizeau</cp:lastModifiedBy>
  <cp:revision>82</cp:revision>
  <dcterms:created xsi:type="dcterms:W3CDTF">2024-01-02T13:43:37Z</dcterms:created>
  <dcterms:modified xsi:type="dcterms:W3CDTF">2025-06-02T01:00:01Z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AdHocReviewCycleID">
    <vt:i4>-591918609</vt:i4>
  </property>
  <property fmtid="{D5CDD505-2E9C-101B-9397-08002B2CF9AE}" pid="4" name="_NewReviewCycle">
    <vt:lpwstr/>
  </property>
  <property fmtid="{D5CDD505-2E9C-101B-9397-08002B2CF9AE}" pid="5" name="_EmailSubject">
    <vt:lpwstr>Presentation on How to succeed in a competion</vt:lpwstr>
  </property>
  <property fmtid="{D5CDD505-2E9C-101B-9397-08002B2CF9AE}" pid="6" name="_AuthorEmail">
    <vt:lpwstr>Yvon.Parizeau@ISED-ISDE.GC.CA</vt:lpwstr>
  </property>
  <property fmtid="{D5CDD505-2E9C-101B-9397-08002B2CF9AE}" pid="7" name="_AuthorEmailDisplayName">
    <vt:lpwstr>Parizeau, Yvon (ISED/ISDE)</vt:lpwstr>
  </property>
</Properties>
</file>