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6"/>
  </p:notesMasterIdLst>
  <p:handoutMasterIdLst>
    <p:handoutMasterId r:id="rId17"/>
  </p:handoutMasterIdLst>
  <p:sldIdLst>
    <p:sldId id="388" r:id="rId5"/>
    <p:sldId id="384" r:id="rId6"/>
    <p:sldId id="386" r:id="rId7"/>
    <p:sldId id="385" r:id="rId8"/>
    <p:sldId id="389" r:id="rId9"/>
    <p:sldId id="390" r:id="rId10"/>
    <p:sldId id="391" r:id="rId11"/>
    <p:sldId id="396" r:id="rId12"/>
    <p:sldId id="402" r:id="rId13"/>
    <p:sldId id="395" r:id="rId14"/>
    <p:sldId id="41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72797" autoAdjust="0"/>
  </p:normalViewPr>
  <p:slideViewPr>
    <p:cSldViewPr snapToGrid="0">
      <p:cViewPr varScale="1">
        <p:scale>
          <a:sx n="51" d="100"/>
          <a:sy n="51" d="100"/>
        </p:scale>
        <p:origin x="1890" y="60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43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83A999-5E0E-42CA-8400-604AE921FF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31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36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03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00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41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98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86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1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IandAutomationTools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202D-3FA7-F444-4B3E-A541B9662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Master n8n and WordPress Integration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20AC2-46A7-A6FD-056C-4EACEE63E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 sz="2800" dirty="0"/>
              <a:t>Course Logistics</a:t>
            </a:r>
          </a:p>
        </p:txBody>
      </p:sp>
      <p:pic>
        <p:nvPicPr>
          <p:cNvPr id="7" name="Picture Placeholder 6" descr="A robot holding a tablet&#10;&#10;AI-generated content may be incorrect.">
            <a:extLst>
              <a:ext uri="{FF2B5EF4-FFF2-40B4-BE49-F238E27FC236}">
                <a16:creationId xmlns:a16="http://schemas.microsoft.com/office/drawing/2014/main" id="{DE637189-02C4-E90F-9094-73C287D934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9523" r="19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2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35"/>
    </mc:Choice>
    <mc:Fallback xmlns="">
      <p:transition spd="slow" advTm="69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3418ADF-358F-4647-A511-FCFFEDA8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20" name="Picture Placeholder 19" descr="Data Points Digital background">
            <a:extLst>
              <a:ext uri="{FF2B5EF4-FFF2-40B4-BE49-F238E27FC236}">
                <a16:creationId xmlns:a16="http://schemas.microsoft.com/office/drawing/2014/main" id="{528A7D8D-1AB5-46C4-93FA-D92C2FD5169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3054096" y="0"/>
            <a:ext cx="3054096" cy="3776472"/>
          </a:xfrm>
        </p:spPr>
      </p:pic>
      <p:pic>
        <p:nvPicPr>
          <p:cNvPr id="25" name="Picture Placeholder 24" descr="Digital Graph Screen">
            <a:extLst>
              <a:ext uri="{FF2B5EF4-FFF2-40B4-BE49-F238E27FC236}">
                <a16:creationId xmlns:a16="http://schemas.microsoft.com/office/drawing/2014/main" id="{B7353C46-ACC1-4078-85C2-26B57B0E58B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/>
        </p:blipFill>
        <p:spPr>
          <a:xfrm>
            <a:off x="9137904" y="0"/>
            <a:ext cx="3054096" cy="3776472"/>
          </a:xfr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5127060-CDBF-435F-9009-A5451CCE30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54866" y="4472608"/>
            <a:ext cx="4970550" cy="156368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Hi! My name is Yvon Parizeau and I am your course professor. </a:t>
            </a:r>
          </a:p>
        </p:txBody>
      </p:sp>
      <p:pic>
        <p:nvPicPr>
          <p:cNvPr id="8" name="Picture Placeholder 7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A844E37D-E7DC-F861-AC51-EDDF80CC083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/>
          <a:srcRect l="9563" r="9563"/>
          <a:stretch>
            <a:fillRect/>
          </a:stretch>
        </p:blipFill>
        <p:spPr/>
      </p:pic>
      <p:pic>
        <p:nvPicPr>
          <p:cNvPr id="9" name="Picture Placeholder 8" descr="A group of people shaking hands at a table&#10;&#10;Description automatically generated">
            <a:extLst>
              <a:ext uri="{FF2B5EF4-FFF2-40B4-BE49-F238E27FC236}">
                <a16:creationId xmlns:a16="http://schemas.microsoft.com/office/drawing/2014/main" id="{FBD12ED1-4550-0C98-0A09-7D7923D54CA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23042" r="23042"/>
          <a:stretch>
            <a:fillRect/>
          </a:stretch>
        </p:blipFill>
        <p:spPr>
          <a:xfrm>
            <a:off x="-24384" y="0"/>
            <a:ext cx="3054096" cy="3776472"/>
          </a:xfrm>
        </p:spPr>
      </p:pic>
    </p:spTree>
    <p:extLst>
      <p:ext uri="{BB962C8B-B14F-4D97-AF65-F5344CB8AC3E}">
        <p14:creationId xmlns:p14="http://schemas.microsoft.com/office/powerpoint/2010/main" val="215888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34"/>
    </mc:Choice>
    <mc:Fallback xmlns="">
      <p:transition spd="slow" advTm="4693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0F2D-013E-F2CB-EC50-D077ACB93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319C8-EA64-5BF9-6280-38841E8A1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881275"/>
            <a:ext cx="11090274" cy="39796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3200" dirty="0"/>
              <a:t>Introductions</a:t>
            </a:r>
          </a:p>
          <a:p>
            <a:pPr lvl="1" eaLnBrk="1" hangingPunct="1"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en-US" altLang="en-US" sz="1800" dirty="0"/>
              <a:t>Name</a:t>
            </a:r>
          </a:p>
          <a:p>
            <a:pPr lvl="1" eaLnBrk="1" hangingPunct="1"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en-US" altLang="en-US" sz="1800" dirty="0"/>
              <a:t>Experience</a:t>
            </a:r>
          </a:p>
          <a:p>
            <a:pPr lvl="1" eaLnBrk="1" hangingPunct="1"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en-US" altLang="en-US" sz="1800" dirty="0"/>
              <a:t>Your expectation for this course</a:t>
            </a:r>
          </a:p>
          <a:p>
            <a:pPr>
              <a:buClr>
                <a:schemeClr val="folHlink"/>
              </a:buClr>
              <a:buFont typeface="Wingdings" panose="05000000000000000000" pitchFamily="2" charset="2"/>
              <a:buChar char="§"/>
            </a:pPr>
            <a:r>
              <a:rPr lang="en-US" altLang="en-US" sz="3200" dirty="0"/>
              <a:t>Poll Questions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8" name="Picture 7" descr="A group of people putting their hands together">
            <a:extLst>
              <a:ext uri="{FF2B5EF4-FFF2-40B4-BE49-F238E27FC236}">
                <a16:creationId xmlns:a16="http://schemas.microsoft.com/office/drawing/2014/main" id="{F887B084-BF32-1E5E-F80F-DC669CA34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20" y="1146561"/>
            <a:ext cx="6200140" cy="413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84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13"/>
    </mc:Choice>
    <mc:Fallback xmlns="">
      <p:transition spd="slow" advTm="2121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4E68-5977-4291-863B-E0E37C25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1CA7A-1D68-5E8C-C700-83AB02AB0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63100"/>
            <a:ext cx="11090274" cy="3979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CA" altLang="en-US" sz="3200" dirty="0"/>
              <a:t>Introductions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sz="3200" dirty="0"/>
              <a:t>Course Overview</a:t>
            </a:r>
            <a:endParaRPr lang="en-CA" altLang="en-US" sz="32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CA" altLang="en-US" sz="3200" dirty="0"/>
              <a:t>Logistics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CA" altLang="en-US" sz="3200" dirty="0"/>
              <a:t>Communications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CA" altLang="en-US" sz="3200" dirty="0"/>
              <a:t>Course Content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CA" altLang="en-US" sz="3200" dirty="0"/>
              <a:t>AI Tools</a:t>
            </a:r>
          </a:p>
          <a:p>
            <a:pPr marL="0" indent="0">
              <a:buNone/>
            </a:pPr>
            <a:endParaRPr lang="en-CA" sz="3200" dirty="0"/>
          </a:p>
        </p:txBody>
      </p:sp>
      <p:pic>
        <p:nvPicPr>
          <p:cNvPr id="10" name="Picture 9" descr="A person holding a tablet">
            <a:extLst>
              <a:ext uri="{FF2B5EF4-FFF2-40B4-BE49-F238E27FC236}">
                <a16:creationId xmlns:a16="http://schemas.microsoft.com/office/drawing/2014/main" id="{CCD6FFE3-4393-61C7-547D-ECF8BB9C4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20" y="1215275"/>
            <a:ext cx="6464300" cy="43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40"/>
    </mc:Choice>
    <mc:Fallback xmlns="">
      <p:transition spd="slow" advTm="1274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32CD4-1518-3316-A20C-22155C0C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Course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5A870-4319-AADD-F2DD-94DF75D9D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303" y="1625519"/>
            <a:ext cx="11090274" cy="3979625"/>
          </a:xfrm>
        </p:spPr>
        <p:txBody>
          <a:bodyPr/>
          <a:lstStyle/>
          <a:p>
            <a:pPr marL="438150" indent="0">
              <a:buNone/>
              <a:defRPr/>
            </a:pPr>
            <a:r>
              <a:rPr lang="en-CA" altLang="en-US" sz="3200" dirty="0"/>
              <a:t>Unlock the power of AI with our comprehensive course, Master n8n and </a:t>
            </a:r>
            <a:r>
              <a:rPr lang="en-CA" altLang="en-US" sz="3200" dirty="0" err="1"/>
              <a:t>Wordpress</a:t>
            </a:r>
            <a:r>
              <a:rPr lang="en-CA" altLang="en-US" sz="3200" dirty="0"/>
              <a:t> integration. In this course, you’ll learn to harness essential tools like WordPress, n8n, ChatGPT, and more to elevate your projects and simplify your workflows. </a:t>
            </a: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41404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83"/>
    </mc:Choice>
    <mc:Fallback xmlns="">
      <p:transition spd="slow" advTm="1538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using a computer&#10;&#10;Description automatically generated">
            <a:extLst>
              <a:ext uri="{FF2B5EF4-FFF2-40B4-BE49-F238E27FC236}">
                <a16:creationId xmlns:a16="http://schemas.microsoft.com/office/drawing/2014/main" id="{AFA9BD99-F6B8-DE2C-8A54-436F84E34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075" y="1755828"/>
            <a:ext cx="5169260" cy="34461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1744FD-BA0A-2263-4D4D-FE7F8CC6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1F9CA-77CB-0D6D-2ED0-A7CDC5E84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9" y="1655999"/>
            <a:ext cx="6194162" cy="3979625"/>
          </a:xfrm>
        </p:spPr>
        <p:txBody>
          <a:bodyPr/>
          <a:lstStyle/>
          <a:p>
            <a:r>
              <a:rPr lang="en-US" altLang="en-US" sz="2800" dirty="0"/>
              <a:t>All classes will be recorded</a:t>
            </a:r>
          </a:p>
          <a:p>
            <a:pPr eaLnBrk="1" hangingPunct="1"/>
            <a:r>
              <a:rPr lang="en-US" altLang="en-US" sz="2800" dirty="0"/>
              <a:t>The course uses Zoom – Limit of 100 people </a:t>
            </a:r>
          </a:p>
          <a:p>
            <a:pPr eaLnBrk="1" hangingPunct="1"/>
            <a:r>
              <a:rPr lang="en-US" altLang="en-US" sz="2800" dirty="0"/>
              <a:t>The exact time and dates will be booked in Zoom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61970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72"/>
    </mc:Choice>
    <mc:Fallback xmlns="">
      <p:transition spd="slow" advTm="2537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51564-C793-F83A-85E7-9F4C2B6C1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86" y="1125855"/>
            <a:ext cx="11091600" cy="1332000"/>
          </a:xfrm>
        </p:spPr>
        <p:txBody>
          <a:bodyPr/>
          <a:lstStyle/>
          <a:p>
            <a:r>
              <a:rPr lang="en-CA" dirty="0"/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53465-5185-B436-6510-FBEBB30A8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586" y="3429000"/>
            <a:ext cx="5659698" cy="3979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800" dirty="0"/>
              <a:t>E-mail: </a:t>
            </a:r>
            <a:r>
              <a:rPr lang="en-CA" altLang="en-US" sz="2800" dirty="0">
                <a:hlinkClick r:id="rId3"/>
              </a:rPr>
              <a:t>AIandAutomationTools@gmail.com</a:t>
            </a:r>
            <a:endParaRPr lang="en-CA" altLang="en-US" sz="2800" dirty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endParaRPr lang="en-CA" altLang="en-US" sz="2000" dirty="0"/>
          </a:p>
          <a:p>
            <a:endParaRPr lang="en-CA" dirty="0"/>
          </a:p>
        </p:txBody>
      </p:sp>
      <p:pic>
        <p:nvPicPr>
          <p:cNvPr id="8" name="Picture 7" descr="A hand holding a cellphone&#10;&#10;Description automatically generated">
            <a:extLst>
              <a:ext uri="{FF2B5EF4-FFF2-40B4-BE49-F238E27FC236}">
                <a16:creationId xmlns:a16="http://schemas.microsoft.com/office/drawing/2014/main" id="{ADD00FCB-3286-D03A-424D-FB57BA2E6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446" y="2457855"/>
            <a:ext cx="4632960" cy="308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693"/>
    </mc:Choice>
    <mc:Fallback xmlns="">
      <p:transition spd="slow" advTm="5269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A30CE-366E-1359-BA87-F193098F2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96900"/>
            <a:ext cx="11091600" cy="1332000"/>
          </a:xfrm>
        </p:spPr>
        <p:txBody>
          <a:bodyPr/>
          <a:lstStyle/>
          <a:p>
            <a:r>
              <a:rPr lang="en-CA" dirty="0"/>
              <a:t>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EE00E-87B7-2E17-0F1C-EE44BCD24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200" y="1084499"/>
            <a:ext cx="4079612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    </a:t>
            </a:r>
            <a:r>
              <a:rPr lang="en-CA" sz="2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WordPress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     </a:t>
            </a:r>
            <a:r>
              <a:rPr lang="en-CA" sz="2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n8n</a:t>
            </a:r>
            <a:endParaRPr lang="en-CA" sz="2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</a:pPr>
            <a:r>
              <a:rPr lang="en-CA" sz="2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     </a:t>
            </a:r>
            <a:r>
              <a:rPr lang="en-CA" sz="2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Gmail account</a:t>
            </a:r>
          </a:p>
          <a:p>
            <a:pPr>
              <a:lnSpc>
                <a:spcPct val="115000"/>
              </a:lnSpc>
              <a:buNone/>
            </a:pPr>
            <a:r>
              <a:rPr lang="en-CA" sz="2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	    </a:t>
            </a:r>
            <a:r>
              <a:rPr lang="en-CA" sz="2800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chatGpt</a:t>
            </a:r>
            <a:r>
              <a:rPr lang="en-CA" sz="2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       </a:t>
            </a:r>
            <a:r>
              <a:rPr lang="en-CA" sz="2800" kern="100" dirty="0" err="1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CA" sz="2800" kern="100" dirty="0" err="1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nvideo</a:t>
            </a:r>
            <a:r>
              <a:rPr lang="en-CA" sz="28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	</a:t>
            </a:r>
            <a:endParaRPr lang="en-CA" sz="2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8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     YouTube Channel</a:t>
            </a:r>
          </a:p>
          <a:p>
            <a:endParaRPr lang="en-CA" sz="2800" dirty="0"/>
          </a:p>
        </p:txBody>
      </p:sp>
      <p:pic>
        <p:nvPicPr>
          <p:cNvPr id="9" name="Picture 8" descr="A robot holding a tablet&#10;&#10;AI-generated content may be incorrect.">
            <a:extLst>
              <a:ext uri="{FF2B5EF4-FFF2-40B4-BE49-F238E27FC236}">
                <a16:creationId xmlns:a16="http://schemas.microsoft.com/office/drawing/2014/main" id="{D111F86C-C56F-843E-ECEC-9516A6337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0" y="9292"/>
            <a:ext cx="7143750" cy="68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2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5960-9B9A-157F-FEAD-88BCE9BE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96900"/>
            <a:ext cx="11091600" cy="1332000"/>
          </a:xfrm>
        </p:spPr>
        <p:txBody>
          <a:bodyPr/>
          <a:lstStyle/>
          <a:p>
            <a:r>
              <a:rPr lang="en-CA" dirty="0"/>
              <a:t>Course Content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433AF34-0625-D521-6078-00F5347340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298104"/>
              </p:ext>
            </p:extLst>
          </p:nvPr>
        </p:nvGraphicFramePr>
        <p:xfrm>
          <a:off x="570237" y="1039380"/>
          <a:ext cx="11051526" cy="534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431">
                  <a:extLst>
                    <a:ext uri="{9D8B030D-6E8A-4147-A177-3AD203B41FA5}">
                      <a16:colId xmlns:a16="http://schemas.microsoft.com/office/drawing/2014/main" val="540195856"/>
                    </a:ext>
                  </a:extLst>
                </a:gridCol>
                <a:gridCol w="5822302">
                  <a:extLst>
                    <a:ext uri="{9D8B030D-6E8A-4147-A177-3AD203B41FA5}">
                      <a16:colId xmlns:a16="http://schemas.microsoft.com/office/drawing/2014/main" val="1332766592"/>
                    </a:ext>
                  </a:extLst>
                </a:gridCol>
                <a:gridCol w="3672793">
                  <a:extLst>
                    <a:ext uri="{9D8B030D-6E8A-4147-A177-3AD203B41FA5}">
                      <a16:colId xmlns:a16="http://schemas.microsoft.com/office/drawing/2014/main" val="4188380225"/>
                    </a:ext>
                  </a:extLst>
                </a:gridCol>
              </a:tblGrid>
              <a:tr h="438561">
                <a:tc>
                  <a:txBody>
                    <a:bodyPr/>
                    <a:lstStyle/>
                    <a:p>
                      <a:r>
                        <a:rPr lang="en-CA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44774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Course Outline</a:t>
                      </a:r>
                    </a:p>
                    <a:p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1: 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WordPress (Create a Business Site)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8846"/>
                  </a:ext>
                </a:extLst>
              </a:tr>
              <a:tr h="759208">
                <a:tc>
                  <a:txBody>
                    <a:bodyPr/>
                    <a:lstStyle/>
                    <a:p>
                      <a:r>
                        <a:rPr lang="en-CA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2: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 to n8n (Create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8352"/>
                  </a:ext>
                </a:extLst>
              </a:tr>
              <a:tr h="661280">
                <a:tc>
                  <a:txBody>
                    <a:bodyPr/>
                    <a:lstStyle/>
                    <a:p>
                      <a:r>
                        <a:rPr lang="en-CA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Module 3 n8n – Advanced (Monitor Sales)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65223"/>
                  </a:ext>
                </a:extLst>
              </a:tr>
              <a:tr h="857791">
                <a:tc>
                  <a:txBody>
                    <a:bodyPr/>
                    <a:lstStyle/>
                    <a:p>
                      <a:r>
                        <a:rPr lang="en-CA" dirty="0"/>
                        <a:t>Weed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4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8n8 – Fix Bugs / Maintenance (Improve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59537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5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Creating a Video (Marketing Campaign)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Overview and Conclusion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20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92"/>
    </mc:Choice>
    <mc:Fallback xmlns="">
      <p:transition spd="slow" advTm="5369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4300B-940E-574F-CD88-5FF3FF83F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Breakout Rooms </a:t>
            </a:r>
            <a:r>
              <a:rPr lang="en-CA"/>
              <a:t>– 15 </a:t>
            </a:r>
            <a:r>
              <a:rPr lang="en-CA" dirty="0"/>
              <a:t>Minutes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1A0B8-5E1F-EF62-6EC2-F5478C081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736197"/>
            <a:ext cx="5730986" cy="3979625"/>
          </a:xfrm>
        </p:spPr>
        <p:txBody>
          <a:bodyPr/>
          <a:lstStyle/>
          <a:p>
            <a:r>
              <a:rPr lang="en-CA" sz="3200" dirty="0"/>
              <a:t>Discuss your expectation for this course</a:t>
            </a:r>
          </a:p>
          <a:p>
            <a:r>
              <a:rPr lang="en-CA" sz="3200" dirty="0"/>
              <a:t>Choose a speaker to represent your room</a:t>
            </a:r>
          </a:p>
          <a:p>
            <a:r>
              <a:rPr lang="en-CA" sz="3200" dirty="0"/>
              <a:t>Return to the class with a list of the 3 to 5 main expectations from your room</a:t>
            </a:r>
          </a:p>
        </p:txBody>
      </p:sp>
      <p:pic>
        <p:nvPicPr>
          <p:cNvPr id="8" name="Picture 7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44D9AD1D-8EA8-5F9D-FB83-EE3729484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988" y="1881275"/>
            <a:ext cx="5183997" cy="346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7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41"/>
    </mc:Choice>
    <mc:Fallback xmlns="">
      <p:transition spd="slow" advTm="2124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question marks&#10;&#10;AI-generated content may be incorrect.">
            <a:extLst>
              <a:ext uri="{FF2B5EF4-FFF2-40B4-BE49-F238E27FC236}">
                <a16:creationId xmlns:a16="http://schemas.microsoft.com/office/drawing/2014/main" id="{443BB0B9-9BD5-8EEA-0560-467498DC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66" y="0"/>
            <a:ext cx="12208565" cy="684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6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"/>
    </mc:Choice>
    <mc:Fallback xmlns="">
      <p:transition spd="slow" advTm="6948"/>
    </mc:Fallback>
  </mc:AlternateContent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{DACCD3E9-774E-4316-9212-DDD05CD90156}tf33713516_win32</Template>
  <TotalTime>2357</TotalTime>
  <Words>277</Words>
  <Application>Microsoft Office PowerPoint</Application>
  <PresentationFormat>Widescreen</PresentationFormat>
  <Paragraphs>74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Gill Sans MT</vt:lpstr>
      <vt:lpstr>Walbaum Display</vt:lpstr>
      <vt:lpstr>Wingdings</vt:lpstr>
      <vt:lpstr>3DFloatVTI</vt:lpstr>
      <vt:lpstr>Master n8n and WordPress Integration</vt:lpstr>
      <vt:lpstr>Introduction</vt:lpstr>
      <vt:lpstr>Introductions</vt:lpstr>
      <vt:lpstr>Agenda</vt:lpstr>
      <vt:lpstr>Course Overview</vt:lpstr>
      <vt:lpstr>Logistics</vt:lpstr>
      <vt:lpstr>Communication</vt:lpstr>
      <vt:lpstr>Tools</vt:lpstr>
      <vt:lpstr>Course Content</vt:lpstr>
      <vt:lpstr>Breakout Rooms – 15 Minutes </vt:lpstr>
      <vt:lpstr>PowerPoint Presentation</vt:lpstr>
    </vt:vector>
  </TitlesOfParts>
  <Company>YourPersonalCareerAsvisor.org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Outline</dc:title>
  <dc:creator>Yvon Parizeau</dc:creator>
  <cp:lastModifiedBy>Yvon Parizeau</cp:lastModifiedBy>
  <cp:revision>75</cp:revision>
  <dcterms:created xsi:type="dcterms:W3CDTF">2024-01-02T13:43:37Z</dcterms:created>
  <dcterms:modified xsi:type="dcterms:W3CDTF">2025-05-31T17:57:47Z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AdHocReviewCycleID">
    <vt:i4>-591918609</vt:i4>
  </property>
  <property fmtid="{D5CDD505-2E9C-101B-9397-08002B2CF9AE}" pid="4" name="_NewReviewCycle">
    <vt:lpwstr/>
  </property>
  <property fmtid="{D5CDD505-2E9C-101B-9397-08002B2CF9AE}" pid="5" name="_EmailSubject">
    <vt:lpwstr>Presentation on How to succeed in a competion</vt:lpwstr>
  </property>
  <property fmtid="{D5CDD505-2E9C-101B-9397-08002B2CF9AE}" pid="6" name="_AuthorEmail">
    <vt:lpwstr>Yvon.Parizeau@ISED-ISDE.GC.CA</vt:lpwstr>
  </property>
  <property fmtid="{D5CDD505-2E9C-101B-9397-08002B2CF9AE}" pid="7" name="_AuthorEmailDisplayName">
    <vt:lpwstr>Parizeau, Yvon (ISED/ISDE)</vt:lpwstr>
  </property>
</Properties>
</file>